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Barlow Condensed Bold Italics" pitchFamily="2" charset="77"/>
      <p:regular r:id="rId11"/>
      <p:bold r:id="rId12"/>
      <p:italic r:id="rId13"/>
      <p:boldItalic r:id="rId14"/>
    </p:embeddedFont>
    <p:embeddedFont>
      <p:font typeface="gobCL Heavy" panose="02000603060000020004" pitchFamily="2" charset="77"/>
      <p:regular r:id="rId15"/>
      <p:bold r:id="rId16"/>
    </p:embeddedFont>
    <p:embeddedFont>
      <p:font typeface="Roboto 1" panose="02000000000000000000" pitchFamily="2" charset="0"/>
      <p:regular r:id="rId17"/>
    </p:embeddedFont>
    <p:embeddedFont>
      <p:font typeface="Roboto 2" panose="02000000000000000000" pitchFamily="2" charset="0"/>
      <p:regular r:id="rId18"/>
      <p:bold r:id="rId19"/>
    </p:embeddedFont>
    <p:embeddedFont>
      <p:font typeface="Roboto 3" panose="02000000000000000000" pitchFamily="2" charset="0"/>
      <p:regular r:id="rId20"/>
    </p:embeddedFont>
    <p:embeddedFont>
      <p:font typeface="Roboto 3 Bold" panose="02000000000000000000" pitchFamily="2" charset="0"/>
      <p:regular r:id="rId21"/>
      <p:bold r:id="rId22"/>
    </p:embeddedFont>
    <p:embeddedFont>
      <p:font typeface="Roboto Condensed" panose="02000000000000000000" pitchFamily="2"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80" d="100"/>
          <a:sy n="80" d="100"/>
        </p:scale>
        <p:origin x="8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588C"/>
        </a:solidFill>
        <a:effectLst/>
      </p:bgPr>
    </p:bg>
    <p:spTree>
      <p:nvGrpSpPr>
        <p:cNvPr id="1" name=""/>
        <p:cNvGrpSpPr/>
        <p:nvPr/>
      </p:nvGrpSpPr>
      <p:grpSpPr>
        <a:xfrm>
          <a:off x="0" y="0"/>
          <a:ext cx="0" cy="0"/>
          <a:chOff x="0" y="0"/>
          <a:chExt cx="0" cy="0"/>
        </a:xfrm>
      </p:grpSpPr>
      <p:sp>
        <p:nvSpPr>
          <p:cNvPr id="2" name="Freeform 2"/>
          <p:cNvSpPr/>
          <p:nvPr/>
        </p:nvSpPr>
        <p:spPr>
          <a:xfrm>
            <a:off x="-674206" y="1609716"/>
            <a:ext cx="10526119" cy="10526119"/>
          </a:xfrm>
          <a:custGeom>
            <a:avLst/>
            <a:gdLst/>
            <a:ahLst/>
            <a:cxnLst/>
            <a:rect l="l" t="t" r="r" b="b"/>
            <a:pathLst>
              <a:path w="10526119" h="10526119">
                <a:moveTo>
                  <a:pt x="0" y="0"/>
                </a:moveTo>
                <a:lnTo>
                  <a:pt x="10526119" y="0"/>
                </a:lnTo>
                <a:lnTo>
                  <a:pt x="10526119" y="10526119"/>
                </a:lnTo>
                <a:lnTo>
                  <a:pt x="0" y="10526119"/>
                </a:lnTo>
                <a:lnTo>
                  <a:pt x="0" y="0"/>
                </a:lnTo>
                <a:close/>
              </a:path>
            </a:pathLst>
          </a:custGeom>
          <a:blipFill>
            <a:blip r:embed="rId2"/>
            <a:stretch>
              <a:fillRect/>
            </a:stretch>
          </a:blipFill>
        </p:spPr>
        <p:txBody>
          <a:bodyPr/>
          <a:lstStyle/>
          <a:p>
            <a:endParaRPr lang="es-ES_tradnl"/>
          </a:p>
        </p:txBody>
      </p:sp>
      <p:sp>
        <p:nvSpPr>
          <p:cNvPr id="3" name="Freeform 3"/>
          <p:cNvSpPr/>
          <p:nvPr/>
        </p:nvSpPr>
        <p:spPr>
          <a:xfrm>
            <a:off x="0" y="-1084656"/>
            <a:ext cx="10427330" cy="2169311"/>
          </a:xfrm>
          <a:custGeom>
            <a:avLst/>
            <a:gdLst/>
            <a:ahLst/>
            <a:cxnLst/>
            <a:rect l="l" t="t" r="r" b="b"/>
            <a:pathLst>
              <a:path w="10427330" h="2169311">
                <a:moveTo>
                  <a:pt x="0" y="0"/>
                </a:moveTo>
                <a:lnTo>
                  <a:pt x="10427330" y="0"/>
                </a:lnTo>
                <a:lnTo>
                  <a:pt x="10427330" y="2169312"/>
                </a:lnTo>
                <a:lnTo>
                  <a:pt x="0" y="2169312"/>
                </a:lnTo>
                <a:lnTo>
                  <a:pt x="0" y="0"/>
                </a:lnTo>
                <a:close/>
              </a:path>
            </a:pathLst>
          </a:custGeom>
          <a:blipFill>
            <a:blip r:embed="rId3"/>
            <a:stretch>
              <a:fillRect t="-853" b="-853"/>
            </a:stretch>
          </a:blipFill>
        </p:spPr>
        <p:txBody>
          <a:bodyPr/>
          <a:lstStyle/>
          <a:p>
            <a:endParaRPr lang="es-ES_tradnl"/>
          </a:p>
        </p:txBody>
      </p:sp>
      <p:sp>
        <p:nvSpPr>
          <p:cNvPr id="4" name="Freeform 4"/>
          <p:cNvSpPr/>
          <p:nvPr/>
        </p:nvSpPr>
        <p:spPr>
          <a:xfrm rot="-5400000">
            <a:off x="13729527" y="-2775249"/>
            <a:ext cx="5451477" cy="3665468"/>
          </a:xfrm>
          <a:custGeom>
            <a:avLst/>
            <a:gdLst/>
            <a:ahLst/>
            <a:cxnLst/>
            <a:rect l="l" t="t" r="r" b="b"/>
            <a:pathLst>
              <a:path w="5451477" h="3665468">
                <a:moveTo>
                  <a:pt x="0" y="0"/>
                </a:moveTo>
                <a:lnTo>
                  <a:pt x="5451478" y="0"/>
                </a:lnTo>
                <a:lnTo>
                  <a:pt x="5451478" y="3665468"/>
                </a:lnTo>
                <a:lnTo>
                  <a:pt x="0" y="3665468"/>
                </a:lnTo>
                <a:lnTo>
                  <a:pt x="0" y="0"/>
                </a:lnTo>
                <a:close/>
              </a:path>
            </a:pathLst>
          </a:custGeom>
          <a:blipFill>
            <a:blip r:embed="rId4"/>
            <a:stretch>
              <a:fillRect l="-3642" r="-3642"/>
            </a:stretch>
          </a:blipFill>
        </p:spPr>
        <p:txBody>
          <a:bodyPr/>
          <a:lstStyle/>
          <a:p>
            <a:endParaRPr lang="es-ES_tradnl"/>
          </a:p>
        </p:txBody>
      </p:sp>
      <p:sp>
        <p:nvSpPr>
          <p:cNvPr id="5" name="Freeform 5"/>
          <p:cNvSpPr/>
          <p:nvPr/>
        </p:nvSpPr>
        <p:spPr>
          <a:xfrm>
            <a:off x="10156560" y="7947816"/>
            <a:ext cx="3517581" cy="1826947"/>
          </a:xfrm>
          <a:custGeom>
            <a:avLst/>
            <a:gdLst/>
            <a:ahLst/>
            <a:cxnLst/>
            <a:rect l="l" t="t" r="r" b="b"/>
            <a:pathLst>
              <a:path w="3517581" h="1826947">
                <a:moveTo>
                  <a:pt x="0" y="0"/>
                </a:moveTo>
                <a:lnTo>
                  <a:pt x="3517581" y="0"/>
                </a:lnTo>
                <a:lnTo>
                  <a:pt x="3517581" y="1826947"/>
                </a:lnTo>
                <a:lnTo>
                  <a:pt x="0" y="1826947"/>
                </a:lnTo>
                <a:lnTo>
                  <a:pt x="0" y="0"/>
                </a:lnTo>
                <a:close/>
              </a:path>
            </a:pathLst>
          </a:custGeom>
          <a:blipFill>
            <a:blip r:embed="rId5"/>
            <a:stretch>
              <a:fillRect l="-104369" t="-9743" r="-20241" b="-6089"/>
            </a:stretch>
          </a:blipFill>
        </p:spPr>
        <p:txBody>
          <a:bodyPr/>
          <a:lstStyle/>
          <a:p>
            <a:endParaRPr lang="es-ES_tradnl"/>
          </a:p>
        </p:txBody>
      </p:sp>
      <p:sp>
        <p:nvSpPr>
          <p:cNvPr id="6" name="Freeform 6"/>
          <p:cNvSpPr/>
          <p:nvPr/>
        </p:nvSpPr>
        <p:spPr>
          <a:xfrm>
            <a:off x="13847964" y="8051632"/>
            <a:ext cx="3411336" cy="1619314"/>
          </a:xfrm>
          <a:custGeom>
            <a:avLst/>
            <a:gdLst/>
            <a:ahLst/>
            <a:cxnLst/>
            <a:rect l="l" t="t" r="r" b="b"/>
            <a:pathLst>
              <a:path w="3411336" h="1619314">
                <a:moveTo>
                  <a:pt x="0" y="0"/>
                </a:moveTo>
                <a:lnTo>
                  <a:pt x="3411336" y="0"/>
                </a:lnTo>
                <a:lnTo>
                  <a:pt x="3411336" y="1619314"/>
                </a:lnTo>
                <a:lnTo>
                  <a:pt x="0" y="1619314"/>
                </a:lnTo>
                <a:lnTo>
                  <a:pt x="0" y="0"/>
                </a:lnTo>
                <a:close/>
              </a:path>
            </a:pathLst>
          </a:custGeom>
          <a:blipFill>
            <a:blip r:embed="rId6"/>
            <a:stretch>
              <a:fillRect/>
            </a:stretch>
          </a:blipFill>
        </p:spPr>
        <p:txBody>
          <a:bodyPr/>
          <a:lstStyle/>
          <a:p>
            <a:endParaRPr lang="es-ES_tradnl"/>
          </a:p>
        </p:txBody>
      </p:sp>
      <p:pic>
        <p:nvPicPr>
          <p:cNvPr id="7" name="Picture 7"/>
          <p:cNvPicPr>
            <a:picLocks noChangeAspect="1"/>
          </p:cNvPicPr>
          <p:nvPr/>
        </p:nvPicPr>
        <p:blipFill>
          <a:blip r:embed="rId7"/>
          <a:srcRect/>
          <a:stretch>
            <a:fillRect/>
          </a:stretch>
        </p:blipFill>
        <p:spPr>
          <a:xfrm>
            <a:off x="1447497" y="3147553"/>
            <a:ext cx="6282713" cy="7139447"/>
          </a:xfrm>
          <a:prstGeom prst="rect">
            <a:avLst/>
          </a:prstGeom>
        </p:spPr>
      </p:pic>
      <p:grpSp>
        <p:nvGrpSpPr>
          <p:cNvPr id="8" name="Group 8"/>
          <p:cNvGrpSpPr/>
          <p:nvPr/>
        </p:nvGrpSpPr>
        <p:grpSpPr>
          <a:xfrm>
            <a:off x="10584652" y="5545569"/>
            <a:ext cx="6178977" cy="767117"/>
            <a:chOff x="0" y="0"/>
            <a:chExt cx="8238636" cy="1022822"/>
          </a:xfrm>
        </p:grpSpPr>
        <p:grpSp>
          <p:nvGrpSpPr>
            <p:cNvPr id="9" name="Group 9"/>
            <p:cNvGrpSpPr/>
            <p:nvPr/>
          </p:nvGrpSpPr>
          <p:grpSpPr>
            <a:xfrm>
              <a:off x="0" y="0"/>
              <a:ext cx="8238636" cy="1022822"/>
              <a:chOff x="0" y="0"/>
              <a:chExt cx="4022831" cy="499432"/>
            </a:xfrm>
          </p:grpSpPr>
          <p:sp>
            <p:nvSpPr>
              <p:cNvPr id="10" name="Freeform 10"/>
              <p:cNvSpPr/>
              <p:nvPr/>
            </p:nvSpPr>
            <p:spPr>
              <a:xfrm>
                <a:off x="0" y="0"/>
                <a:ext cx="4022831" cy="499432"/>
              </a:xfrm>
              <a:custGeom>
                <a:avLst/>
                <a:gdLst/>
                <a:ahLst/>
                <a:cxnLst/>
                <a:rect l="l" t="t" r="r" b="b"/>
                <a:pathLst>
                  <a:path w="4022831" h="499432">
                    <a:moveTo>
                      <a:pt x="25546" y="0"/>
                    </a:moveTo>
                    <a:lnTo>
                      <a:pt x="3997285" y="0"/>
                    </a:lnTo>
                    <a:cubicBezTo>
                      <a:pt x="4004061" y="0"/>
                      <a:pt x="4010558" y="2691"/>
                      <a:pt x="4015349" y="7482"/>
                    </a:cubicBezTo>
                    <a:cubicBezTo>
                      <a:pt x="4020140" y="12273"/>
                      <a:pt x="4022831" y="18771"/>
                      <a:pt x="4022831" y="25546"/>
                    </a:cubicBezTo>
                    <a:lnTo>
                      <a:pt x="4022831" y="473887"/>
                    </a:lnTo>
                    <a:cubicBezTo>
                      <a:pt x="4022831" y="480662"/>
                      <a:pt x="4020140" y="487159"/>
                      <a:pt x="4015349" y="491950"/>
                    </a:cubicBezTo>
                    <a:cubicBezTo>
                      <a:pt x="4010558" y="496741"/>
                      <a:pt x="4004061" y="499432"/>
                      <a:pt x="3997285" y="499432"/>
                    </a:cubicBezTo>
                    <a:lnTo>
                      <a:pt x="25546" y="499432"/>
                    </a:lnTo>
                    <a:cubicBezTo>
                      <a:pt x="11437" y="499432"/>
                      <a:pt x="0" y="487995"/>
                      <a:pt x="0" y="473887"/>
                    </a:cubicBezTo>
                    <a:lnTo>
                      <a:pt x="0" y="25546"/>
                    </a:lnTo>
                    <a:cubicBezTo>
                      <a:pt x="0" y="18771"/>
                      <a:pt x="2691" y="12273"/>
                      <a:pt x="7482" y="7482"/>
                    </a:cubicBezTo>
                    <a:cubicBezTo>
                      <a:pt x="12273" y="2691"/>
                      <a:pt x="18771" y="0"/>
                      <a:pt x="25546" y="0"/>
                    </a:cubicBezTo>
                    <a:close/>
                  </a:path>
                </a:pathLst>
              </a:custGeom>
              <a:solidFill>
                <a:srgbClr val="006EB6"/>
              </a:solidFill>
            </p:spPr>
            <p:txBody>
              <a:bodyPr/>
              <a:lstStyle/>
              <a:p>
                <a:endParaRPr lang="es-ES_tradnl"/>
              </a:p>
            </p:txBody>
          </p:sp>
          <p:sp>
            <p:nvSpPr>
              <p:cNvPr id="11" name="TextBox 11"/>
              <p:cNvSpPr txBox="1"/>
              <p:nvPr/>
            </p:nvSpPr>
            <p:spPr>
              <a:xfrm>
                <a:off x="0" y="-28575"/>
                <a:ext cx="4022831" cy="528007"/>
              </a:xfrm>
              <a:prstGeom prst="rect">
                <a:avLst/>
              </a:prstGeom>
            </p:spPr>
            <p:txBody>
              <a:bodyPr lIns="50800" tIns="50800" rIns="50800" bIns="50800" rtlCol="0" anchor="ctr"/>
              <a:lstStyle/>
              <a:p>
                <a:pPr algn="ctr">
                  <a:lnSpc>
                    <a:spcPts val="1540"/>
                  </a:lnSpc>
                </a:pPr>
                <a:endParaRPr/>
              </a:p>
            </p:txBody>
          </p:sp>
        </p:grpSp>
        <p:sp>
          <p:nvSpPr>
            <p:cNvPr id="12" name="TextBox 12"/>
            <p:cNvSpPr txBox="1"/>
            <p:nvPr/>
          </p:nvSpPr>
          <p:spPr>
            <a:xfrm>
              <a:off x="312702" y="30675"/>
              <a:ext cx="7613232" cy="856697"/>
            </a:xfrm>
            <a:prstGeom prst="rect">
              <a:avLst/>
            </a:prstGeom>
          </p:spPr>
          <p:txBody>
            <a:bodyPr lIns="0" tIns="0" rIns="0" bIns="0" rtlCol="0" anchor="t">
              <a:spAutoFit/>
            </a:bodyPr>
            <a:lstStyle/>
            <a:p>
              <a:pPr algn="ctr">
                <a:lnSpc>
                  <a:spcPts val="5081"/>
                </a:lnSpc>
              </a:pPr>
              <a:r>
                <a:rPr lang="en-US" sz="3629" b="1">
                  <a:solidFill>
                    <a:srgbClr val="FFFFFF"/>
                  </a:solidFill>
                  <a:latin typeface="gobCL Heavy"/>
                  <a:ea typeface="gobCL Heavy"/>
                  <a:cs typeface="gobCL Heavy"/>
                  <a:sym typeface="gobCL Heavy"/>
                </a:rPr>
                <a:t>RUTA DE APRENDIZAJE</a:t>
              </a:r>
            </a:p>
          </p:txBody>
        </p:sp>
      </p:grpSp>
      <p:sp>
        <p:nvSpPr>
          <p:cNvPr id="13" name="TextBox 13"/>
          <p:cNvSpPr txBox="1"/>
          <p:nvPr/>
        </p:nvSpPr>
        <p:spPr>
          <a:xfrm>
            <a:off x="12600337" y="3118978"/>
            <a:ext cx="2147607" cy="791461"/>
          </a:xfrm>
          <a:prstGeom prst="rect">
            <a:avLst/>
          </a:prstGeom>
        </p:spPr>
        <p:txBody>
          <a:bodyPr lIns="0" tIns="0" rIns="0" bIns="0" rtlCol="0" anchor="t">
            <a:spAutoFit/>
          </a:bodyPr>
          <a:lstStyle/>
          <a:p>
            <a:pPr algn="l">
              <a:lnSpc>
                <a:spcPts val="5762"/>
              </a:lnSpc>
            </a:pPr>
            <a:r>
              <a:rPr lang="en-US" sz="4925" b="1">
                <a:solidFill>
                  <a:srgbClr val="FFFFFF"/>
                </a:solidFill>
                <a:latin typeface="gobCL Heavy"/>
                <a:ea typeface="gobCL Heavy"/>
                <a:cs typeface="gobCL Heavy"/>
                <a:sym typeface="gobCL Heavy"/>
              </a:rPr>
              <a:t>CURSO</a:t>
            </a:r>
          </a:p>
        </p:txBody>
      </p:sp>
      <p:sp>
        <p:nvSpPr>
          <p:cNvPr id="14" name="TextBox 14"/>
          <p:cNvSpPr txBox="1"/>
          <p:nvPr/>
        </p:nvSpPr>
        <p:spPr>
          <a:xfrm>
            <a:off x="9926280" y="4010212"/>
            <a:ext cx="7843369" cy="1088248"/>
          </a:xfrm>
          <a:prstGeom prst="rect">
            <a:avLst/>
          </a:prstGeom>
        </p:spPr>
        <p:txBody>
          <a:bodyPr lIns="0" tIns="0" rIns="0" bIns="0" rtlCol="0" anchor="t">
            <a:spAutoFit/>
          </a:bodyPr>
          <a:lstStyle/>
          <a:p>
            <a:pPr algn="ctr">
              <a:lnSpc>
                <a:spcPts val="4231"/>
              </a:lnSpc>
            </a:pPr>
            <a:r>
              <a:rPr lang="en-US" sz="4189">
                <a:solidFill>
                  <a:srgbClr val="FFFFFF"/>
                </a:solidFill>
                <a:latin typeface="Roboto 2"/>
                <a:ea typeface="Roboto 2"/>
                <a:cs typeface="Roboto 2"/>
                <a:sym typeface="Roboto 2"/>
              </a:rPr>
              <a:t>Tributación en las Reorganizaciones Empresariales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588C"/>
        </a:solidFill>
        <a:effectLst/>
      </p:bgPr>
    </p:bg>
    <p:spTree>
      <p:nvGrpSpPr>
        <p:cNvPr id="1" name=""/>
        <p:cNvGrpSpPr/>
        <p:nvPr/>
      </p:nvGrpSpPr>
      <p:grpSpPr>
        <a:xfrm>
          <a:off x="0" y="0"/>
          <a:ext cx="0" cy="0"/>
          <a:chOff x="0" y="0"/>
          <a:chExt cx="0" cy="0"/>
        </a:xfrm>
      </p:grpSpPr>
      <p:sp>
        <p:nvSpPr>
          <p:cNvPr id="2" name="Freeform 2"/>
          <p:cNvSpPr/>
          <p:nvPr/>
        </p:nvSpPr>
        <p:spPr>
          <a:xfrm>
            <a:off x="-137380" y="-765412"/>
            <a:ext cx="4498764" cy="1008832"/>
          </a:xfrm>
          <a:custGeom>
            <a:avLst/>
            <a:gdLst/>
            <a:ahLst/>
            <a:cxnLst/>
            <a:rect l="l" t="t" r="r" b="b"/>
            <a:pathLst>
              <a:path w="4498764" h="1008832">
                <a:moveTo>
                  <a:pt x="0" y="0"/>
                </a:moveTo>
                <a:lnTo>
                  <a:pt x="4498764" y="0"/>
                </a:lnTo>
                <a:lnTo>
                  <a:pt x="4498764" y="1008832"/>
                </a:lnTo>
                <a:lnTo>
                  <a:pt x="0" y="1008832"/>
                </a:lnTo>
                <a:lnTo>
                  <a:pt x="0" y="0"/>
                </a:lnTo>
                <a:close/>
              </a:path>
            </a:pathLst>
          </a:custGeom>
          <a:blipFill>
            <a:blip r:embed="rId2"/>
            <a:stretch>
              <a:fillRect r="-5979"/>
            </a:stretch>
          </a:blipFill>
        </p:spPr>
        <p:txBody>
          <a:bodyPr/>
          <a:lstStyle/>
          <a:p>
            <a:endParaRPr lang="es-ES_tradnl"/>
          </a:p>
        </p:txBody>
      </p:sp>
      <p:sp>
        <p:nvSpPr>
          <p:cNvPr id="3" name="Freeform 3"/>
          <p:cNvSpPr/>
          <p:nvPr/>
        </p:nvSpPr>
        <p:spPr>
          <a:xfrm>
            <a:off x="530952" y="1953285"/>
            <a:ext cx="596874" cy="2265684"/>
          </a:xfrm>
          <a:custGeom>
            <a:avLst/>
            <a:gdLst/>
            <a:ahLst/>
            <a:cxnLst/>
            <a:rect l="l" t="t" r="r" b="b"/>
            <a:pathLst>
              <a:path w="596874" h="2265684">
                <a:moveTo>
                  <a:pt x="0" y="0"/>
                </a:moveTo>
                <a:lnTo>
                  <a:pt x="596874" y="0"/>
                </a:lnTo>
                <a:lnTo>
                  <a:pt x="596874" y="2265685"/>
                </a:lnTo>
                <a:lnTo>
                  <a:pt x="0" y="2265685"/>
                </a:lnTo>
                <a:lnTo>
                  <a:pt x="0" y="0"/>
                </a:lnTo>
                <a:close/>
              </a:path>
            </a:pathLst>
          </a:custGeom>
          <a:blipFill>
            <a:blip r:embed="rId3"/>
            <a:stretch>
              <a:fillRect/>
            </a:stretch>
          </a:blipFill>
        </p:spPr>
        <p:txBody>
          <a:bodyPr/>
          <a:lstStyle/>
          <a:p>
            <a:endParaRPr lang="es-ES_tradnl"/>
          </a:p>
        </p:txBody>
      </p:sp>
      <p:sp>
        <p:nvSpPr>
          <p:cNvPr id="4" name="Freeform 4"/>
          <p:cNvSpPr/>
          <p:nvPr/>
        </p:nvSpPr>
        <p:spPr>
          <a:xfrm rot="-10800000">
            <a:off x="8948021" y="9991725"/>
            <a:ext cx="4498764" cy="1008832"/>
          </a:xfrm>
          <a:custGeom>
            <a:avLst/>
            <a:gdLst/>
            <a:ahLst/>
            <a:cxnLst/>
            <a:rect l="l" t="t" r="r" b="b"/>
            <a:pathLst>
              <a:path w="4498764" h="1008832">
                <a:moveTo>
                  <a:pt x="0" y="0"/>
                </a:moveTo>
                <a:lnTo>
                  <a:pt x="4498765" y="0"/>
                </a:lnTo>
                <a:lnTo>
                  <a:pt x="4498765" y="1008832"/>
                </a:lnTo>
                <a:lnTo>
                  <a:pt x="0" y="1008832"/>
                </a:lnTo>
                <a:lnTo>
                  <a:pt x="0" y="0"/>
                </a:lnTo>
                <a:close/>
              </a:path>
            </a:pathLst>
          </a:custGeom>
          <a:blipFill>
            <a:blip r:embed="rId2"/>
            <a:stretch>
              <a:fillRect r="-5979"/>
            </a:stretch>
          </a:blipFill>
        </p:spPr>
        <p:txBody>
          <a:bodyPr/>
          <a:lstStyle/>
          <a:p>
            <a:endParaRPr lang="es-ES_tradnl"/>
          </a:p>
        </p:txBody>
      </p:sp>
      <p:sp>
        <p:nvSpPr>
          <p:cNvPr id="5" name="Freeform 5"/>
          <p:cNvSpPr/>
          <p:nvPr/>
        </p:nvSpPr>
        <p:spPr>
          <a:xfrm rot="-5400000">
            <a:off x="14786386" y="-2279419"/>
            <a:ext cx="4945828" cy="3118405"/>
          </a:xfrm>
          <a:custGeom>
            <a:avLst/>
            <a:gdLst/>
            <a:ahLst/>
            <a:cxnLst/>
            <a:rect l="l" t="t" r="r" b="b"/>
            <a:pathLst>
              <a:path w="4945828" h="3118405">
                <a:moveTo>
                  <a:pt x="0" y="0"/>
                </a:moveTo>
                <a:lnTo>
                  <a:pt x="4945828" y="0"/>
                </a:lnTo>
                <a:lnTo>
                  <a:pt x="4945828" y="3118405"/>
                </a:lnTo>
                <a:lnTo>
                  <a:pt x="0" y="3118405"/>
                </a:lnTo>
                <a:lnTo>
                  <a:pt x="0" y="0"/>
                </a:lnTo>
                <a:close/>
              </a:path>
            </a:pathLst>
          </a:custGeom>
          <a:blipFill>
            <a:blip r:embed="rId4"/>
            <a:stretch>
              <a:fillRect t="-1446" r="-3514" b="-1446"/>
            </a:stretch>
          </a:blipFill>
        </p:spPr>
        <p:txBody>
          <a:bodyPr/>
          <a:lstStyle/>
          <a:p>
            <a:endParaRPr lang="es-ES_tradnl"/>
          </a:p>
        </p:txBody>
      </p:sp>
      <p:grpSp>
        <p:nvGrpSpPr>
          <p:cNvPr id="6" name="Group 6"/>
          <p:cNvGrpSpPr/>
          <p:nvPr/>
        </p:nvGrpSpPr>
        <p:grpSpPr>
          <a:xfrm>
            <a:off x="3073619" y="1300721"/>
            <a:ext cx="12140762" cy="1305129"/>
            <a:chOff x="0" y="0"/>
            <a:chExt cx="16187683" cy="1740172"/>
          </a:xfrm>
        </p:grpSpPr>
        <p:grpSp>
          <p:nvGrpSpPr>
            <p:cNvPr id="7" name="Group 7"/>
            <p:cNvGrpSpPr/>
            <p:nvPr/>
          </p:nvGrpSpPr>
          <p:grpSpPr>
            <a:xfrm>
              <a:off x="0" y="0"/>
              <a:ext cx="16187683" cy="1740172"/>
              <a:chOff x="0" y="0"/>
              <a:chExt cx="6733073" cy="723804"/>
            </a:xfrm>
          </p:grpSpPr>
          <p:sp>
            <p:nvSpPr>
              <p:cNvPr id="8" name="Freeform 8"/>
              <p:cNvSpPr/>
              <p:nvPr/>
            </p:nvSpPr>
            <p:spPr>
              <a:xfrm>
                <a:off x="0" y="0"/>
                <a:ext cx="6733073" cy="723804"/>
              </a:xfrm>
              <a:custGeom>
                <a:avLst/>
                <a:gdLst/>
                <a:ahLst/>
                <a:cxnLst/>
                <a:rect l="l" t="t" r="r" b="b"/>
                <a:pathLst>
                  <a:path w="6733073" h="723804">
                    <a:moveTo>
                      <a:pt x="17855" y="0"/>
                    </a:moveTo>
                    <a:lnTo>
                      <a:pt x="6715218" y="0"/>
                    </a:lnTo>
                    <a:cubicBezTo>
                      <a:pt x="6719953" y="0"/>
                      <a:pt x="6724495" y="1881"/>
                      <a:pt x="6727843" y="5230"/>
                    </a:cubicBezTo>
                    <a:cubicBezTo>
                      <a:pt x="6731191" y="8578"/>
                      <a:pt x="6733073" y="13120"/>
                      <a:pt x="6733073" y="17855"/>
                    </a:cubicBezTo>
                    <a:lnTo>
                      <a:pt x="6733073" y="705949"/>
                    </a:lnTo>
                    <a:cubicBezTo>
                      <a:pt x="6733073" y="710684"/>
                      <a:pt x="6731191" y="715226"/>
                      <a:pt x="6727843" y="718574"/>
                    </a:cubicBezTo>
                    <a:cubicBezTo>
                      <a:pt x="6724495" y="721923"/>
                      <a:pt x="6719953" y="723804"/>
                      <a:pt x="6715218" y="723804"/>
                    </a:cubicBezTo>
                    <a:lnTo>
                      <a:pt x="17855" y="723804"/>
                    </a:lnTo>
                    <a:cubicBezTo>
                      <a:pt x="13120" y="723804"/>
                      <a:pt x="8578" y="721923"/>
                      <a:pt x="5230" y="718574"/>
                    </a:cubicBezTo>
                    <a:cubicBezTo>
                      <a:pt x="1881" y="715226"/>
                      <a:pt x="0" y="710684"/>
                      <a:pt x="0" y="705949"/>
                    </a:cubicBezTo>
                    <a:lnTo>
                      <a:pt x="0" y="17855"/>
                    </a:lnTo>
                    <a:cubicBezTo>
                      <a:pt x="0" y="13120"/>
                      <a:pt x="1881" y="8578"/>
                      <a:pt x="5230" y="5230"/>
                    </a:cubicBezTo>
                    <a:cubicBezTo>
                      <a:pt x="8578" y="1881"/>
                      <a:pt x="13120" y="0"/>
                      <a:pt x="17855" y="0"/>
                    </a:cubicBezTo>
                    <a:close/>
                  </a:path>
                </a:pathLst>
              </a:custGeom>
              <a:solidFill>
                <a:srgbClr val="E6E6E6"/>
              </a:solidFill>
            </p:spPr>
            <p:txBody>
              <a:bodyPr/>
              <a:lstStyle/>
              <a:p>
                <a:endParaRPr lang="es-ES_tradnl"/>
              </a:p>
            </p:txBody>
          </p:sp>
          <p:sp>
            <p:nvSpPr>
              <p:cNvPr id="9" name="TextBox 9"/>
              <p:cNvSpPr txBox="1"/>
              <p:nvPr/>
            </p:nvSpPr>
            <p:spPr>
              <a:xfrm>
                <a:off x="0" y="-28575"/>
                <a:ext cx="6733073" cy="752379"/>
              </a:xfrm>
              <a:prstGeom prst="rect">
                <a:avLst/>
              </a:prstGeom>
            </p:spPr>
            <p:txBody>
              <a:bodyPr lIns="43425" tIns="43425" rIns="43425" bIns="43425" rtlCol="0" anchor="ctr"/>
              <a:lstStyle/>
              <a:p>
                <a:pPr algn="ctr">
                  <a:lnSpc>
                    <a:spcPts val="1540"/>
                  </a:lnSpc>
                </a:pPr>
                <a:endParaRPr/>
              </a:p>
            </p:txBody>
          </p:sp>
        </p:grpSp>
        <p:sp>
          <p:nvSpPr>
            <p:cNvPr id="10" name="TextBox 10"/>
            <p:cNvSpPr txBox="1"/>
            <p:nvPr/>
          </p:nvSpPr>
          <p:spPr>
            <a:xfrm>
              <a:off x="2528766" y="341535"/>
              <a:ext cx="11222631" cy="1168922"/>
            </a:xfrm>
            <a:prstGeom prst="rect">
              <a:avLst/>
            </a:prstGeom>
          </p:spPr>
          <p:txBody>
            <a:bodyPr lIns="0" tIns="0" rIns="0" bIns="0" rtlCol="0" anchor="t">
              <a:spAutoFit/>
            </a:bodyPr>
            <a:lstStyle/>
            <a:p>
              <a:pPr algn="ctr">
                <a:lnSpc>
                  <a:spcPts val="6934"/>
                </a:lnSpc>
              </a:pPr>
              <a:r>
                <a:rPr lang="en-US" sz="4953" b="1">
                  <a:solidFill>
                    <a:srgbClr val="006EB6"/>
                  </a:solidFill>
                  <a:latin typeface="gobCL Heavy"/>
                  <a:ea typeface="gobCL Heavy"/>
                  <a:cs typeface="gobCL Heavy"/>
                  <a:sym typeface="gobCL Heavy"/>
                </a:rPr>
                <a:t>INFORMACIÓN GENERAL</a:t>
              </a:r>
            </a:p>
          </p:txBody>
        </p:sp>
      </p:grpSp>
      <p:grpSp>
        <p:nvGrpSpPr>
          <p:cNvPr id="11" name="Group 11"/>
          <p:cNvGrpSpPr/>
          <p:nvPr/>
        </p:nvGrpSpPr>
        <p:grpSpPr>
          <a:xfrm>
            <a:off x="5945180" y="3268403"/>
            <a:ext cx="10055611" cy="1413817"/>
            <a:chOff x="0" y="0"/>
            <a:chExt cx="3267293" cy="459381"/>
          </a:xfrm>
        </p:grpSpPr>
        <p:sp>
          <p:nvSpPr>
            <p:cNvPr id="12" name="Freeform 12"/>
            <p:cNvSpPr/>
            <p:nvPr/>
          </p:nvSpPr>
          <p:spPr>
            <a:xfrm>
              <a:off x="0" y="0"/>
              <a:ext cx="3267293" cy="459381"/>
            </a:xfrm>
            <a:custGeom>
              <a:avLst/>
              <a:gdLst/>
              <a:ahLst/>
              <a:cxnLst/>
              <a:rect l="l" t="t" r="r" b="b"/>
              <a:pathLst>
                <a:path w="3267293" h="459381">
                  <a:moveTo>
                    <a:pt x="39265" y="0"/>
                  </a:moveTo>
                  <a:lnTo>
                    <a:pt x="3228027" y="0"/>
                  </a:lnTo>
                  <a:cubicBezTo>
                    <a:pt x="3249713" y="0"/>
                    <a:pt x="3267293" y="17580"/>
                    <a:pt x="3267293" y="39265"/>
                  </a:cubicBezTo>
                  <a:lnTo>
                    <a:pt x="3267293" y="420115"/>
                  </a:lnTo>
                  <a:cubicBezTo>
                    <a:pt x="3267293" y="441801"/>
                    <a:pt x="3249713" y="459381"/>
                    <a:pt x="3228027" y="459381"/>
                  </a:cubicBezTo>
                  <a:lnTo>
                    <a:pt x="39265" y="459381"/>
                  </a:lnTo>
                  <a:cubicBezTo>
                    <a:pt x="17580" y="459381"/>
                    <a:pt x="0" y="441801"/>
                    <a:pt x="0" y="420115"/>
                  </a:cubicBezTo>
                  <a:lnTo>
                    <a:pt x="0" y="39265"/>
                  </a:lnTo>
                  <a:cubicBezTo>
                    <a:pt x="0" y="17580"/>
                    <a:pt x="17580" y="0"/>
                    <a:pt x="39265" y="0"/>
                  </a:cubicBezTo>
                  <a:close/>
                </a:path>
              </a:pathLst>
            </a:custGeom>
            <a:solidFill>
              <a:srgbClr val="F6F6F6"/>
            </a:solidFill>
          </p:spPr>
          <p:txBody>
            <a:bodyPr/>
            <a:lstStyle/>
            <a:p>
              <a:endParaRPr lang="es-ES_tradnl" dirty="0"/>
            </a:p>
          </p:txBody>
        </p:sp>
        <p:sp>
          <p:nvSpPr>
            <p:cNvPr id="13" name="TextBox 13"/>
            <p:cNvSpPr txBox="1"/>
            <p:nvPr/>
          </p:nvSpPr>
          <p:spPr>
            <a:xfrm>
              <a:off x="0" y="-38100"/>
              <a:ext cx="3267293" cy="497481"/>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488465" y="3229057"/>
            <a:ext cx="3889278" cy="1492511"/>
          </a:xfrm>
          <a:custGeom>
            <a:avLst/>
            <a:gdLst/>
            <a:ahLst/>
            <a:cxnLst/>
            <a:rect l="l" t="t" r="r" b="b"/>
            <a:pathLst>
              <a:path w="3889278" h="1492511">
                <a:moveTo>
                  <a:pt x="0" y="0"/>
                </a:moveTo>
                <a:lnTo>
                  <a:pt x="3889278" y="0"/>
                </a:lnTo>
                <a:lnTo>
                  <a:pt x="3889278" y="1492510"/>
                </a:lnTo>
                <a:lnTo>
                  <a:pt x="0" y="14925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_tradnl"/>
          </a:p>
        </p:txBody>
      </p:sp>
      <p:sp>
        <p:nvSpPr>
          <p:cNvPr id="15" name="Freeform 15"/>
          <p:cNvSpPr/>
          <p:nvPr/>
        </p:nvSpPr>
        <p:spPr>
          <a:xfrm>
            <a:off x="1488465" y="4827009"/>
            <a:ext cx="3889278" cy="1492511"/>
          </a:xfrm>
          <a:custGeom>
            <a:avLst/>
            <a:gdLst/>
            <a:ahLst/>
            <a:cxnLst/>
            <a:rect l="l" t="t" r="r" b="b"/>
            <a:pathLst>
              <a:path w="3889278" h="1492511">
                <a:moveTo>
                  <a:pt x="0" y="0"/>
                </a:moveTo>
                <a:lnTo>
                  <a:pt x="3889278" y="0"/>
                </a:lnTo>
                <a:lnTo>
                  <a:pt x="3889278" y="1492510"/>
                </a:lnTo>
                <a:lnTo>
                  <a:pt x="0" y="14925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_tradnl"/>
          </a:p>
        </p:txBody>
      </p:sp>
      <p:grpSp>
        <p:nvGrpSpPr>
          <p:cNvPr id="16" name="Group 16"/>
          <p:cNvGrpSpPr/>
          <p:nvPr/>
        </p:nvGrpSpPr>
        <p:grpSpPr>
          <a:xfrm>
            <a:off x="4939523" y="3349932"/>
            <a:ext cx="1250760" cy="125076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EB6"/>
            </a:solidFill>
          </p:spPr>
          <p:txBody>
            <a:bodyPr/>
            <a:lstStyle/>
            <a:p>
              <a:endParaRPr lang="es-ES_tradnl"/>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5945180" y="4866355"/>
            <a:ext cx="10055611" cy="1413817"/>
            <a:chOff x="0" y="0"/>
            <a:chExt cx="3267293" cy="459381"/>
          </a:xfrm>
        </p:grpSpPr>
        <p:sp>
          <p:nvSpPr>
            <p:cNvPr id="20" name="Freeform 20"/>
            <p:cNvSpPr/>
            <p:nvPr/>
          </p:nvSpPr>
          <p:spPr>
            <a:xfrm>
              <a:off x="0" y="0"/>
              <a:ext cx="3267293" cy="459381"/>
            </a:xfrm>
            <a:custGeom>
              <a:avLst/>
              <a:gdLst/>
              <a:ahLst/>
              <a:cxnLst/>
              <a:rect l="l" t="t" r="r" b="b"/>
              <a:pathLst>
                <a:path w="3267293" h="459381">
                  <a:moveTo>
                    <a:pt x="39265" y="0"/>
                  </a:moveTo>
                  <a:lnTo>
                    <a:pt x="3228027" y="0"/>
                  </a:lnTo>
                  <a:cubicBezTo>
                    <a:pt x="3249713" y="0"/>
                    <a:pt x="3267293" y="17580"/>
                    <a:pt x="3267293" y="39265"/>
                  </a:cubicBezTo>
                  <a:lnTo>
                    <a:pt x="3267293" y="420115"/>
                  </a:lnTo>
                  <a:cubicBezTo>
                    <a:pt x="3267293" y="441801"/>
                    <a:pt x="3249713" y="459381"/>
                    <a:pt x="3228027" y="459381"/>
                  </a:cubicBezTo>
                  <a:lnTo>
                    <a:pt x="39265" y="459381"/>
                  </a:lnTo>
                  <a:cubicBezTo>
                    <a:pt x="17580" y="459381"/>
                    <a:pt x="0" y="441801"/>
                    <a:pt x="0" y="420115"/>
                  </a:cubicBezTo>
                  <a:lnTo>
                    <a:pt x="0" y="39265"/>
                  </a:lnTo>
                  <a:cubicBezTo>
                    <a:pt x="0" y="17580"/>
                    <a:pt x="17580" y="0"/>
                    <a:pt x="39265" y="0"/>
                  </a:cubicBezTo>
                  <a:close/>
                </a:path>
              </a:pathLst>
            </a:custGeom>
            <a:solidFill>
              <a:srgbClr val="F6F6F6"/>
            </a:solidFill>
          </p:spPr>
          <p:txBody>
            <a:bodyPr/>
            <a:lstStyle/>
            <a:p>
              <a:endParaRPr lang="es-ES_tradnl"/>
            </a:p>
          </p:txBody>
        </p:sp>
        <p:sp>
          <p:nvSpPr>
            <p:cNvPr id="21" name="TextBox 21"/>
            <p:cNvSpPr txBox="1"/>
            <p:nvPr/>
          </p:nvSpPr>
          <p:spPr>
            <a:xfrm>
              <a:off x="0" y="-38100"/>
              <a:ext cx="3267293" cy="497481"/>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4939523" y="4947884"/>
            <a:ext cx="1250760" cy="125076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EB6"/>
            </a:solidFill>
          </p:spPr>
          <p:txBody>
            <a:bodyPr/>
            <a:lstStyle/>
            <a:p>
              <a:endParaRPr lang="es-ES_tradnl"/>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1488465" y="6424294"/>
            <a:ext cx="3889278" cy="1492511"/>
          </a:xfrm>
          <a:custGeom>
            <a:avLst/>
            <a:gdLst/>
            <a:ahLst/>
            <a:cxnLst/>
            <a:rect l="l" t="t" r="r" b="b"/>
            <a:pathLst>
              <a:path w="3889278" h="1492511">
                <a:moveTo>
                  <a:pt x="0" y="0"/>
                </a:moveTo>
                <a:lnTo>
                  <a:pt x="3889278" y="0"/>
                </a:lnTo>
                <a:lnTo>
                  <a:pt x="3889278" y="1492511"/>
                </a:lnTo>
                <a:lnTo>
                  <a:pt x="0" y="14925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_tradnl"/>
          </a:p>
        </p:txBody>
      </p:sp>
      <p:grpSp>
        <p:nvGrpSpPr>
          <p:cNvPr id="26" name="Group 26"/>
          <p:cNvGrpSpPr/>
          <p:nvPr/>
        </p:nvGrpSpPr>
        <p:grpSpPr>
          <a:xfrm>
            <a:off x="5945180" y="6463641"/>
            <a:ext cx="10055611" cy="1413817"/>
            <a:chOff x="0" y="0"/>
            <a:chExt cx="3267293" cy="459381"/>
          </a:xfrm>
        </p:grpSpPr>
        <p:sp>
          <p:nvSpPr>
            <p:cNvPr id="27" name="Freeform 27"/>
            <p:cNvSpPr/>
            <p:nvPr/>
          </p:nvSpPr>
          <p:spPr>
            <a:xfrm>
              <a:off x="0" y="0"/>
              <a:ext cx="3267293" cy="459381"/>
            </a:xfrm>
            <a:custGeom>
              <a:avLst/>
              <a:gdLst/>
              <a:ahLst/>
              <a:cxnLst/>
              <a:rect l="l" t="t" r="r" b="b"/>
              <a:pathLst>
                <a:path w="3267293" h="459381">
                  <a:moveTo>
                    <a:pt x="39265" y="0"/>
                  </a:moveTo>
                  <a:lnTo>
                    <a:pt x="3228027" y="0"/>
                  </a:lnTo>
                  <a:cubicBezTo>
                    <a:pt x="3249713" y="0"/>
                    <a:pt x="3267293" y="17580"/>
                    <a:pt x="3267293" y="39265"/>
                  </a:cubicBezTo>
                  <a:lnTo>
                    <a:pt x="3267293" y="420115"/>
                  </a:lnTo>
                  <a:cubicBezTo>
                    <a:pt x="3267293" y="441801"/>
                    <a:pt x="3249713" y="459381"/>
                    <a:pt x="3228027" y="459381"/>
                  </a:cubicBezTo>
                  <a:lnTo>
                    <a:pt x="39265" y="459381"/>
                  </a:lnTo>
                  <a:cubicBezTo>
                    <a:pt x="17580" y="459381"/>
                    <a:pt x="0" y="441801"/>
                    <a:pt x="0" y="420115"/>
                  </a:cubicBezTo>
                  <a:lnTo>
                    <a:pt x="0" y="39265"/>
                  </a:lnTo>
                  <a:cubicBezTo>
                    <a:pt x="0" y="17580"/>
                    <a:pt x="17580" y="0"/>
                    <a:pt x="39265" y="0"/>
                  </a:cubicBezTo>
                  <a:close/>
                </a:path>
              </a:pathLst>
            </a:custGeom>
            <a:solidFill>
              <a:srgbClr val="F6F6F6"/>
            </a:solidFill>
          </p:spPr>
          <p:txBody>
            <a:bodyPr/>
            <a:lstStyle/>
            <a:p>
              <a:endParaRPr lang="es-ES_tradnl"/>
            </a:p>
          </p:txBody>
        </p:sp>
        <p:sp>
          <p:nvSpPr>
            <p:cNvPr id="28" name="TextBox 28"/>
            <p:cNvSpPr txBox="1"/>
            <p:nvPr/>
          </p:nvSpPr>
          <p:spPr>
            <a:xfrm>
              <a:off x="0" y="-38100"/>
              <a:ext cx="3267293" cy="497481"/>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4939523" y="6545169"/>
            <a:ext cx="1250760" cy="1250760"/>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EB6"/>
            </a:solidFill>
          </p:spPr>
          <p:txBody>
            <a:bodyPr/>
            <a:lstStyle/>
            <a:p>
              <a:endParaRPr lang="es-ES_tradnl"/>
            </a:p>
          </p:txBody>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1488465" y="8021580"/>
            <a:ext cx="3889278" cy="1492511"/>
          </a:xfrm>
          <a:custGeom>
            <a:avLst/>
            <a:gdLst/>
            <a:ahLst/>
            <a:cxnLst/>
            <a:rect l="l" t="t" r="r" b="b"/>
            <a:pathLst>
              <a:path w="3889278" h="1492511">
                <a:moveTo>
                  <a:pt x="0" y="0"/>
                </a:moveTo>
                <a:lnTo>
                  <a:pt x="3889278" y="0"/>
                </a:lnTo>
                <a:lnTo>
                  <a:pt x="3889278" y="1492510"/>
                </a:lnTo>
                <a:lnTo>
                  <a:pt x="0" y="14925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_tradnl"/>
          </a:p>
        </p:txBody>
      </p:sp>
      <p:grpSp>
        <p:nvGrpSpPr>
          <p:cNvPr id="33" name="Group 33"/>
          <p:cNvGrpSpPr/>
          <p:nvPr/>
        </p:nvGrpSpPr>
        <p:grpSpPr>
          <a:xfrm>
            <a:off x="5945180" y="8060926"/>
            <a:ext cx="10055611" cy="1413817"/>
            <a:chOff x="0" y="0"/>
            <a:chExt cx="3267293" cy="459381"/>
          </a:xfrm>
        </p:grpSpPr>
        <p:sp>
          <p:nvSpPr>
            <p:cNvPr id="34" name="Freeform 34"/>
            <p:cNvSpPr/>
            <p:nvPr/>
          </p:nvSpPr>
          <p:spPr>
            <a:xfrm>
              <a:off x="0" y="0"/>
              <a:ext cx="3267293" cy="459381"/>
            </a:xfrm>
            <a:custGeom>
              <a:avLst/>
              <a:gdLst/>
              <a:ahLst/>
              <a:cxnLst/>
              <a:rect l="l" t="t" r="r" b="b"/>
              <a:pathLst>
                <a:path w="3267293" h="459381">
                  <a:moveTo>
                    <a:pt x="39265" y="0"/>
                  </a:moveTo>
                  <a:lnTo>
                    <a:pt x="3228027" y="0"/>
                  </a:lnTo>
                  <a:cubicBezTo>
                    <a:pt x="3249713" y="0"/>
                    <a:pt x="3267293" y="17580"/>
                    <a:pt x="3267293" y="39265"/>
                  </a:cubicBezTo>
                  <a:lnTo>
                    <a:pt x="3267293" y="420115"/>
                  </a:lnTo>
                  <a:cubicBezTo>
                    <a:pt x="3267293" y="441801"/>
                    <a:pt x="3249713" y="459381"/>
                    <a:pt x="3228027" y="459381"/>
                  </a:cubicBezTo>
                  <a:lnTo>
                    <a:pt x="39265" y="459381"/>
                  </a:lnTo>
                  <a:cubicBezTo>
                    <a:pt x="17580" y="459381"/>
                    <a:pt x="0" y="441801"/>
                    <a:pt x="0" y="420115"/>
                  </a:cubicBezTo>
                  <a:lnTo>
                    <a:pt x="0" y="39265"/>
                  </a:lnTo>
                  <a:cubicBezTo>
                    <a:pt x="0" y="17580"/>
                    <a:pt x="17580" y="0"/>
                    <a:pt x="39265" y="0"/>
                  </a:cubicBezTo>
                  <a:close/>
                </a:path>
              </a:pathLst>
            </a:custGeom>
            <a:solidFill>
              <a:srgbClr val="F6F6F6"/>
            </a:solidFill>
          </p:spPr>
          <p:txBody>
            <a:bodyPr/>
            <a:lstStyle/>
            <a:p>
              <a:endParaRPr lang="es-ES_tradnl"/>
            </a:p>
          </p:txBody>
        </p:sp>
        <p:sp>
          <p:nvSpPr>
            <p:cNvPr id="35" name="TextBox 35"/>
            <p:cNvSpPr txBox="1"/>
            <p:nvPr/>
          </p:nvSpPr>
          <p:spPr>
            <a:xfrm>
              <a:off x="0" y="-38100"/>
              <a:ext cx="3267293" cy="497481"/>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4939523" y="8142453"/>
            <a:ext cx="1250760" cy="1250760"/>
            <a:chOff x="0" y="-1"/>
            <a:chExt cx="812800" cy="812800"/>
          </a:xfrm>
        </p:grpSpPr>
        <p:sp>
          <p:nvSpPr>
            <p:cNvPr id="37" name="Freeform 37"/>
            <p:cNvSpPr/>
            <p:nvPr/>
          </p:nvSpPr>
          <p:spPr>
            <a:xfrm>
              <a:off x="0" y="-1"/>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EB6"/>
            </a:solidFill>
          </p:spPr>
          <p:txBody>
            <a:bodyPr/>
            <a:lstStyle/>
            <a:p>
              <a:endParaRPr lang="es-ES_tradnl" dirty="0"/>
            </a:p>
          </p:txBody>
        </p:sp>
        <p:sp>
          <p:nvSpPr>
            <p:cNvPr id="38" name="TextBox 3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9" name="Freeform 39"/>
          <p:cNvSpPr/>
          <p:nvPr/>
        </p:nvSpPr>
        <p:spPr>
          <a:xfrm>
            <a:off x="5158051" y="8517606"/>
            <a:ext cx="712090" cy="499353"/>
          </a:xfrm>
          <a:custGeom>
            <a:avLst/>
            <a:gdLst/>
            <a:ahLst/>
            <a:cxnLst/>
            <a:rect l="l" t="t" r="r" b="b"/>
            <a:pathLst>
              <a:path w="712090" h="499353">
                <a:moveTo>
                  <a:pt x="0" y="0"/>
                </a:moveTo>
                <a:lnTo>
                  <a:pt x="712091" y="0"/>
                </a:lnTo>
                <a:lnTo>
                  <a:pt x="712091" y="499354"/>
                </a:lnTo>
                <a:lnTo>
                  <a:pt x="0" y="4993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_tradnl"/>
          </a:p>
        </p:txBody>
      </p:sp>
      <p:sp>
        <p:nvSpPr>
          <p:cNvPr id="40" name="Freeform 40"/>
          <p:cNvSpPr/>
          <p:nvPr/>
        </p:nvSpPr>
        <p:spPr>
          <a:xfrm>
            <a:off x="5208858" y="5203388"/>
            <a:ext cx="739752" cy="739752"/>
          </a:xfrm>
          <a:custGeom>
            <a:avLst/>
            <a:gdLst/>
            <a:ahLst/>
            <a:cxnLst/>
            <a:rect l="l" t="t" r="r" b="b"/>
            <a:pathLst>
              <a:path w="739752" h="739752">
                <a:moveTo>
                  <a:pt x="0" y="0"/>
                </a:moveTo>
                <a:lnTo>
                  <a:pt x="739752" y="0"/>
                </a:lnTo>
                <a:lnTo>
                  <a:pt x="739752" y="739752"/>
                </a:lnTo>
                <a:lnTo>
                  <a:pt x="0" y="7397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S_tradnl"/>
          </a:p>
        </p:txBody>
      </p:sp>
      <p:sp>
        <p:nvSpPr>
          <p:cNvPr id="41" name="Freeform 41"/>
          <p:cNvSpPr/>
          <p:nvPr/>
        </p:nvSpPr>
        <p:spPr>
          <a:xfrm>
            <a:off x="5239223" y="6829523"/>
            <a:ext cx="651361" cy="682054"/>
          </a:xfrm>
          <a:custGeom>
            <a:avLst/>
            <a:gdLst/>
            <a:ahLst/>
            <a:cxnLst/>
            <a:rect l="l" t="t" r="r" b="b"/>
            <a:pathLst>
              <a:path w="651361" h="682054">
                <a:moveTo>
                  <a:pt x="0" y="0"/>
                </a:moveTo>
                <a:lnTo>
                  <a:pt x="651361" y="0"/>
                </a:lnTo>
                <a:lnTo>
                  <a:pt x="651361" y="682053"/>
                </a:lnTo>
                <a:lnTo>
                  <a:pt x="0" y="6820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s-ES_tradnl"/>
          </a:p>
        </p:txBody>
      </p:sp>
      <p:sp>
        <p:nvSpPr>
          <p:cNvPr id="42" name="Freeform 42"/>
          <p:cNvSpPr/>
          <p:nvPr/>
        </p:nvSpPr>
        <p:spPr>
          <a:xfrm>
            <a:off x="5213564" y="3636802"/>
            <a:ext cx="702677" cy="702677"/>
          </a:xfrm>
          <a:custGeom>
            <a:avLst/>
            <a:gdLst/>
            <a:ahLst/>
            <a:cxnLst/>
            <a:rect l="l" t="t" r="r" b="b"/>
            <a:pathLst>
              <a:path w="702677" h="702677">
                <a:moveTo>
                  <a:pt x="0" y="0"/>
                </a:moveTo>
                <a:lnTo>
                  <a:pt x="702677" y="0"/>
                </a:lnTo>
                <a:lnTo>
                  <a:pt x="702677" y="702678"/>
                </a:lnTo>
                <a:lnTo>
                  <a:pt x="0" y="70267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s-ES_tradnl" dirty="0"/>
          </a:p>
        </p:txBody>
      </p:sp>
      <p:sp>
        <p:nvSpPr>
          <p:cNvPr id="43" name="TextBox 43"/>
          <p:cNvSpPr txBox="1"/>
          <p:nvPr/>
        </p:nvSpPr>
        <p:spPr>
          <a:xfrm>
            <a:off x="2288442" y="3691330"/>
            <a:ext cx="2406780" cy="540148"/>
          </a:xfrm>
          <a:prstGeom prst="rect">
            <a:avLst/>
          </a:prstGeom>
        </p:spPr>
        <p:txBody>
          <a:bodyPr lIns="0" tIns="0" rIns="0" bIns="0" rtlCol="0" anchor="t">
            <a:spAutoFit/>
          </a:bodyPr>
          <a:lstStyle/>
          <a:p>
            <a:pPr algn="ctr">
              <a:lnSpc>
                <a:spcPts val="4104"/>
              </a:lnSpc>
            </a:pPr>
            <a:r>
              <a:rPr lang="en-US" sz="4611" dirty="0" err="1">
                <a:solidFill>
                  <a:srgbClr val="006EB6"/>
                </a:solidFill>
                <a:latin typeface="Roboto Condensed"/>
                <a:ea typeface="Roboto Condensed"/>
                <a:cs typeface="Roboto Condensed"/>
                <a:sym typeface="Roboto Condensed"/>
              </a:rPr>
              <a:t>Horario</a:t>
            </a:r>
            <a:endParaRPr lang="en-US" sz="4611" dirty="0">
              <a:solidFill>
                <a:srgbClr val="006EB6"/>
              </a:solidFill>
              <a:latin typeface="Roboto Condensed"/>
              <a:ea typeface="Roboto Condensed"/>
              <a:cs typeface="Roboto Condensed"/>
              <a:sym typeface="Roboto Condensed"/>
            </a:endParaRPr>
          </a:p>
        </p:txBody>
      </p:sp>
      <p:sp>
        <p:nvSpPr>
          <p:cNvPr id="44" name="TextBox 44"/>
          <p:cNvSpPr txBox="1"/>
          <p:nvPr/>
        </p:nvSpPr>
        <p:spPr>
          <a:xfrm>
            <a:off x="2316845" y="5256661"/>
            <a:ext cx="2349973" cy="579970"/>
          </a:xfrm>
          <a:prstGeom prst="rect">
            <a:avLst/>
          </a:prstGeom>
        </p:spPr>
        <p:txBody>
          <a:bodyPr lIns="0" tIns="0" rIns="0" bIns="0" rtlCol="0" anchor="t">
            <a:spAutoFit/>
          </a:bodyPr>
          <a:lstStyle/>
          <a:p>
            <a:pPr algn="ctr">
              <a:lnSpc>
                <a:spcPts val="4282"/>
              </a:lnSpc>
            </a:pPr>
            <a:r>
              <a:rPr lang="en-US" sz="4811" dirty="0">
                <a:solidFill>
                  <a:srgbClr val="006EB6"/>
                </a:solidFill>
                <a:latin typeface="Roboto Condensed"/>
                <a:ea typeface="Roboto Condensed"/>
                <a:cs typeface="Roboto Condensed"/>
                <a:sym typeface="Roboto Condensed"/>
              </a:rPr>
              <a:t>Horas</a:t>
            </a:r>
          </a:p>
        </p:txBody>
      </p:sp>
      <p:sp>
        <p:nvSpPr>
          <p:cNvPr id="45" name="TextBox 45"/>
          <p:cNvSpPr txBox="1"/>
          <p:nvPr/>
        </p:nvSpPr>
        <p:spPr>
          <a:xfrm>
            <a:off x="6725636" y="3794343"/>
            <a:ext cx="8046404" cy="423193"/>
          </a:xfrm>
          <a:prstGeom prst="rect">
            <a:avLst/>
          </a:prstGeom>
        </p:spPr>
        <p:txBody>
          <a:bodyPr lIns="0" tIns="0" rIns="0" bIns="0" rtlCol="0" anchor="t">
            <a:spAutoFit/>
          </a:bodyPr>
          <a:lstStyle/>
          <a:p>
            <a:pPr algn="l">
              <a:lnSpc>
                <a:spcPts val="3264"/>
              </a:lnSpc>
            </a:pPr>
            <a:r>
              <a:rPr lang="en-US" sz="3199" dirty="0">
                <a:solidFill>
                  <a:srgbClr val="000000"/>
                </a:solidFill>
                <a:latin typeface="Roboto 1"/>
                <a:ea typeface="Roboto 1"/>
                <a:cs typeface="Roboto 1"/>
                <a:sym typeface="Roboto 1"/>
              </a:rPr>
              <a:t>18:30 a 20:30 hrs.</a:t>
            </a:r>
            <a:endParaRPr lang="en-US" sz="3200" dirty="0">
              <a:solidFill>
                <a:srgbClr val="000000"/>
              </a:solidFill>
              <a:latin typeface="Roboto 1"/>
              <a:ea typeface="Roboto 1"/>
              <a:cs typeface="Roboto 1"/>
              <a:sym typeface="Roboto 1"/>
            </a:endParaRPr>
          </a:p>
        </p:txBody>
      </p:sp>
      <p:sp>
        <p:nvSpPr>
          <p:cNvPr id="46" name="TextBox 46"/>
          <p:cNvSpPr txBox="1"/>
          <p:nvPr/>
        </p:nvSpPr>
        <p:spPr>
          <a:xfrm>
            <a:off x="6835929" y="5286233"/>
            <a:ext cx="4361475" cy="425577"/>
          </a:xfrm>
          <a:prstGeom prst="rect">
            <a:avLst/>
          </a:prstGeom>
        </p:spPr>
        <p:txBody>
          <a:bodyPr lIns="0" tIns="0" rIns="0" bIns="0" rtlCol="0" anchor="t">
            <a:spAutoFit/>
          </a:bodyPr>
          <a:lstStyle/>
          <a:p>
            <a:pPr algn="l">
              <a:lnSpc>
                <a:spcPts val="3263"/>
              </a:lnSpc>
            </a:pPr>
            <a:r>
              <a:rPr lang="en-US" sz="3199">
                <a:solidFill>
                  <a:srgbClr val="000000"/>
                </a:solidFill>
                <a:latin typeface="Roboto 1"/>
                <a:ea typeface="Roboto 1"/>
                <a:cs typeface="Roboto 1"/>
                <a:sym typeface="Roboto 1"/>
              </a:rPr>
              <a:t>30 horas cronológicas﻿.</a:t>
            </a:r>
          </a:p>
        </p:txBody>
      </p:sp>
      <p:sp>
        <p:nvSpPr>
          <p:cNvPr id="47" name="TextBox 47"/>
          <p:cNvSpPr txBox="1"/>
          <p:nvPr/>
        </p:nvSpPr>
        <p:spPr>
          <a:xfrm>
            <a:off x="2316845" y="6844422"/>
            <a:ext cx="2349973" cy="566509"/>
          </a:xfrm>
          <a:prstGeom prst="rect">
            <a:avLst/>
          </a:prstGeom>
        </p:spPr>
        <p:txBody>
          <a:bodyPr lIns="0" tIns="0" rIns="0" bIns="0" rtlCol="0" anchor="t">
            <a:spAutoFit/>
          </a:bodyPr>
          <a:lstStyle/>
          <a:p>
            <a:pPr algn="ctr">
              <a:lnSpc>
                <a:spcPts val="4193"/>
              </a:lnSpc>
            </a:pPr>
            <a:r>
              <a:rPr lang="en-US" sz="4711" dirty="0" err="1">
                <a:solidFill>
                  <a:srgbClr val="006EB6"/>
                </a:solidFill>
                <a:latin typeface="Roboto Condensed"/>
                <a:ea typeface="Roboto Condensed"/>
                <a:cs typeface="Roboto Condensed"/>
                <a:sym typeface="Roboto Condensed"/>
              </a:rPr>
              <a:t>Duración</a:t>
            </a:r>
            <a:endParaRPr lang="en-US" sz="4711" dirty="0">
              <a:solidFill>
                <a:srgbClr val="006EB6"/>
              </a:solidFill>
              <a:latin typeface="Roboto Condensed"/>
              <a:ea typeface="Roboto Condensed"/>
              <a:cs typeface="Roboto Condensed"/>
              <a:sym typeface="Roboto Condensed"/>
            </a:endParaRPr>
          </a:p>
        </p:txBody>
      </p:sp>
      <p:sp>
        <p:nvSpPr>
          <p:cNvPr id="48" name="TextBox 48"/>
          <p:cNvSpPr txBox="1"/>
          <p:nvPr/>
        </p:nvSpPr>
        <p:spPr>
          <a:xfrm>
            <a:off x="6835929" y="6986336"/>
            <a:ext cx="6610857" cy="425577"/>
          </a:xfrm>
          <a:prstGeom prst="rect">
            <a:avLst/>
          </a:prstGeom>
        </p:spPr>
        <p:txBody>
          <a:bodyPr lIns="0" tIns="0" rIns="0" bIns="0" rtlCol="0" anchor="t">
            <a:spAutoFit/>
          </a:bodyPr>
          <a:lstStyle/>
          <a:p>
            <a:pPr algn="l">
              <a:lnSpc>
                <a:spcPts val="3263"/>
              </a:lnSpc>
            </a:pPr>
            <a:r>
              <a:rPr lang="en-US" sz="3199">
                <a:solidFill>
                  <a:srgbClr val="000000"/>
                </a:solidFill>
                <a:latin typeface="Roboto 1"/>
                <a:ea typeface="Roboto 1"/>
                <a:cs typeface="Roboto 1"/>
                <a:sym typeface="Roboto 1"/>
              </a:rPr>
              <a:t>10 de junio al 17 de julio 2﻿025</a:t>
            </a:r>
          </a:p>
        </p:txBody>
      </p:sp>
      <p:sp>
        <p:nvSpPr>
          <p:cNvPr id="49" name="TextBox 49"/>
          <p:cNvSpPr txBox="1"/>
          <p:nvPr/>
        </p:nvSpPr>
        <p:spPr>
          <a:xfrm>
            <a:off x="2316845" y="8432182"/>
            <a:ext cx="2349973" cy="549110"/>
          </a:xfrm>
          <a:prstGeom prst="rect">
            <a:avLst/>
          </a:prstGeom>
        </p:spPr>
        <p:txBody>
          <a:bodyPr lIns="0" tIns="0" rIns="0" bIns="0" rtlCol="0" anchor="t">
            <a:spAutoFit/>
          </a:bodyPr>
          <a:lstStyle/>
          <a:p>
            <a:pPr algn="ctr">
              <a:lnSpc>
                <a:spcPts val="4015"/>
              </a:lnSpc>
            </a:pPr>
            <a:r>
              <a:rPr lang="en-US" sz="4511">
                <a:solidFill>
                  <a:srgbClr val="006EB6"/>
                </a:solidFill>
                <a:latin typeface="Roboto Condensed"/>
                <a:ea typeface="Roboto Condensed"/>
                <a:cs typeface="Roboto Condensed"/>
                <a:sym typeface="Roboto Condensed"/>
              </a:rPr>
              <a:t>Modalidad</a:t>
            </a:r>
          </a:p>
        </p:txBody>
      </p:sp>
      <p:sp>
        <p:nvSpPr>
          <p:cNvPr id="50" name="TextBox 50"/>
          <p:cNvSpPr txBox="1"/>
          <p:nvPr/>
        </p:nvSpPr>
        <p:spPr>
          <a:xfrm>
            <a:off x="6828785" y="8517606"/>
            <a:ext cx="8039260" cy="425577"/>
          </a:xfrm>
          <a:prstGeom prst="rect">
            <a:avLst/>
          </a:prstGeom>
        </p:spPr>
        <p:txBody>
          <a:bodyPr lIns="0" tIns="0" rIns="0" bIns="0" rtlCol="0" anchor="t">
            <a:spAutoFit/>
          </a:bodyPr>
          <a:lstStyle/>
          <a:p>
            <a:pPr algn="l">
              <a:lnSpc>
                <a:spcPts val="3263"/>
              </a:lnSpc>
            </a:pPr>
            <a:r>
              <a:rPr lang="en-US" sz="3199" dirty="0">
                <a:solidFill>
                  <a:srgbClr val="000000"/>
                </a:solidFill>
                <a:latin typeface="Roboto 1"/>
                <a:ea typeface="Roboto 1"/>
                <a:cs typeface="Roboto 1"/>
                <a:sym typeface="Roboto 1"/>
              </a:rPr>
              <a:t>Online con </a:t>
            </a:r>
            <a:r>
              <a:rPr lang="en-US" sz="3199" dirty="0" err="1">
                <a:solidFill>
                  <a:srgbClr val="000000"/>
                </a:solidFill>
                <a:latin typeface="Roboto 1"/>
                <a:ea typeface="Roboto 1"/>
                <a:cs typeface="Roboto 1"/>
                <a:sym typeface="Roboto 1"/>
              </a:rPr>
              <a:t>clases</a:t>
            </a:r>
            <a:r>
              <a:rPr lang="en-US" sz="3199" dirty="0">
                <a:solidFill>
                  <a:srgbClr val="000000"/>
                </a:solidFill>
                <a:latin typeface="Roboto 1"/>
                <a:ea typeface="Roboto 1"/>
                <a:cs typeface="Roboto 1"/>
                <a:sym typeface="Roboto 1"/>
              </a:rPr>
              <a:t> </a:t>
            </a:r>
            <a:r>
              <a:rPr lang="en-US" sz="3199" dirty="0" err="1">
                <a:solidFill>
                  <a:srgbClr val="000000"/>
                </a:solidFill>
                <a:latin typeface="Roboto 1"/>
                <a:ea typeface="Roboto 1"/>
                <a:cs typeface="Roboto 1"/>
                <a:sym typeface="Roboto 1"/>
              </a:rPr>
              <a:t>sincrónicas</a:t>
            </a:r>
            <a:endParaRPr lang="en-US" sz="3199" dirty="0">
              <a:solidFill>
                <a:srgbClr val="000000"/>
              </a:solidFill>
              <a:latin typeface="Roboto 1"/>
              <a:ea typeface="Roboto 1"/>
              <a:cs typeface="Roboto 1"/>
              <a:sym typeface="Roboto 1"/>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9588C"/>
        </a:solidFill>
        <a:effectLst/>
      </p:bgPr>
    </p:bg>
    <p:spTree>
      <p:nvGrpSpPr>
        <p:cNvPr id="1" name=""/>
        <p:cNvGrpSpPr/>
        <p:nvPr/>
      </p:nvGrpSpPr>
      <p:grpSpPr>
        <a:xfrm>
          <a:off x="0" y="0"/>
          <a:ext cx="0" cy="0"/>
          <a:chOff x="0" y="0"/>
          <a:chExt cx="0" cy="0"/>
        </a:xfrm>
      </p:grpSpPr>
      <p:sp>
        <p:nvSpPr>
          <p:cNvPr id="2" name="Freeform 2"/>
          <p:cNvSpPr/>
          <p:nvPr/>
        </p:nvSpPr>
        <p:spPr>
          <a:xfrm>
            <a:off x="-137380" y="-765412"/>
            <a:ext cx="4498764" cy="1008832"/>
          </a:xfrm>
          <a:custGeom>
            <a:avLst/>
            <a:gdLst/>
            <a:ahLst/>
            <a:cxnLst/>
            <a:rect l="l" t="t" r="r" b="b"/>
            <a:pathLst>
              <a:path w="4498764" h="1008832">
                <a:moveTo>
                  <a:pt x="0" y="0"/>
                </a:moveTo>
                <a:lnTo>
                  <a:pt x="4498764" y="0"/>
                </a:lnTo>
                <a:lnTo>
                  <a:pt x="4498764" y="1008832"/>
                </a:lnTo>
                <a:lnTo>
                  <a:pt x="0" y="1008832"/>
                </a:lnTo>
                <a:lnTo>
                  <a:pt x="0" y="0"/>
                </a:lnTo>
                <a:close/>
              </a:path>
            </a:pathLst>
          </a:custGeom>
          <a:blipFill>
            <a:blip r:embed="rId2"/>
            <a:stretch>
              <a:fillRect r="-5979"/>
            </a:stretch>
          </a:blipFill>
        </p:spPr>
        <p:txBody>
          <a:bodyPr/>
          <a:lstStyle/>
          <a:p>
            <a:endParaRPr lang="es-ES_tradnl"/>
          </a:p>
        </p:txBody>
      </p:sp>
      <p:sp>
        <p:nvSpPr>
          <p:cNvPr id="3" name="Freeform 3"/>
          <p:cNvSpPr/>
          <p:nvPr/>
        </p:nvSpPr>
        <p:spPr>
          <a:xfrm>
            <a:off x="16662426" y="4010658"/>
            <a:ext cx="596874" cy="2265684"/>
          </a:xfrm>
          <a:custGeom>
            <a:avLst/>
            <a:gdLst/>
            <a:ahLst/>
            <a:cxnLst/>
            <a:rect l="l" t="t" r="r" b="b"/>
            <a:pathLst>
              <a:path w="596874" h="2265684">
                <a:moveTo>
                  <a:pt x="0" y="0"/>
                </a:moveTo>
                <a:lnTo>
                  <a:pt x="596874" y="0"/>
                </a:lnTo>
                <a:lnTo>
                  <a:pt x="596874" y="2265684"/>
                </a:lnTo>
                <a:lnTo>
                  <a:pt x="0" y="2265684"/>
                </a:lnTo>
                <a:lnTo>
                  <a:pt x="0" y="0"/>
                </a:lnTo>
                <a:close/>
              </a:path>
            </a:pathLst>
          </a:custGeom>
          <a:blipFill>
            <a:blip r:embed="rId3"/>
            <a:stretch>
              <a:fillRect/>
            </a:stretch>
          </a:blipFill>
        </p:spPr>
        <p:txBody>
          <a:bodyPr/>
          <a:lstStyle/>
          <a:p>
            <a:endParaRPr lang="es-ES_tradnl"/>
          </a:p>
        </p:txBody>
      </p:sp>
      <p:sp>
        <p:nvSpPr>
          <p:cNvPr id="4" name="Freeform 4"/>
          <p:cNvSpPr/>
          <p:nvPr/>
        </p:nvSpPr>
        <p:spPr>
          <a:xfrm rot="-10800000">
            <a:off x="8948021" y="9896475"/>
            <a:ext cx="4498764" cy="1008832"/>
          </a:xfrm>
          <a:custGeom>
            <a:avLst/>
            <a:gdLst/>
            <a:ahLst/>
            <a:cxnLst/>
            <a:rect l="l" t="t" r="r" b="b"/>
            <a:pathLst>
              <a:path w="4498764" h="1008832">
                <a:moveTo>
                  <a:pt x="0" y="0"/>
                </a:moveTo>
                <a:lnTo>
                  <a:pt x="4498765" y="0"/>
                </a:lnTo>
                <a:lnTo>
                  <a:pt x="4498765" y="1008832"/>
                </a:lnTo>
                <a:lnTo>
                  <a:pt x="0" y="1008832"/>
                </a:lnTo>
                <a:lnTo>
                  <a:pt x="0" y="0"/>
                </a:lnTo>
                <a:close/>
              </a:path>
            </a:pathLst>
          </a:custGeom>
          <a:blipFill>
            <a:blip r:embed="rId2"/>
            <a:stretch>
              <a:fillRect r="-5979"/>
            </a:stretch>
          </a:blipFill>
        </p:spPr>
        <p:txBody>
          <a:bodyPr/>
          <a:lstStyle/>
          <a:p>
            <a:endParaRPr lang="es-ES_tradnl"/>
          </a:p>
        </p:txBody>
      </p:sp>
      <p:sp>
        <p:nvSpPr>
          <p:cNvPr id="5" name="Freeform 5"/>
          <p:cNvSpPr/>
          <p:nvPr/>
        </p:nvSpPr>
        <p:spPr>
          <a:xfrm rot="-5400000">
            <a:off x="14786386" y="-2279419"/>
            <a:ext cx="4945828" cy="3118405"/>
          </a:xfrm>
          <a:custGeom>
            <a:avLst/>
            <a:gdLst/>
            <a:ahLst/>
            <a:cxnLst/>
            <a:rect l="l" t="t" r="r" b="b"/>
            <a:pathLst>
              <a:path w="4945828" h="3118405">
                <a:moveTo>
                  <a:pt x="0" y="0"/>
                </a:moveTo>
                <a:lnTo>
                  <a:pt x="4945828" y="0"/>
                </a:lnTo>
                <a:lnTo>
                  <a:pt x="4945828" y="3118405"/>
                </a:lnTo>
                <a:lnTo>
                  <a:pt x="0" y="3118405"/>
                </a:lnTo>
                <a:lnTo>
                  <a:pt x="0" y="0"/>
                </a:lnTo>
                <a:close/>
              </a:path>
            </a:pathLst>
          </a:custGeom>
          <a:blipFill>
            <a:blip r:embed="rId4"/>
            <a:stretch>
              <a:fillRect t="-1446" r="-3514" b="-1446"/>
            </a:stretch>
          </a:blipFill>
        </p:spPr>
        <p:txBody>
          <a:bodyPr/>
          <a:lstStyle/>
          <a:p>
            <a:endParaRPr lang="es-ES_tradnl"/>
          </a:p>
        </p:txBody>
      </p:sp>
      <p:grpSp>
        <p:nvGrpSpPr>
          <p:cNvPr id="6" name="Group 6"/>
          <p:cNvGrpSpPr/>
          <p:nvPr/>
        </p:nvGrpSpPr>
        <p:grpSpPr>
          <a:xfrm>
            <a:off x="3073619" y="1590456"/>
            <a:ext cx="12140762" cy="1308939"/>
            <a:chOff x="0" y="0"/>
            <a:chExt cx="16187683" cy="1745252"/>
          </a:xfrm>
        </p:grpSpPr>
        <p:grpSp>
          <p:nvGrpSpPr>
            <p:cNvPr id="7" name="Group 7"/>
            <p:cNvGrpSpPr/>
            <p:nvPr/>
          </p:nvGrpSpPr>
          <p:grpSpPr>
            <a:xfrm>
              <a:off x="0" y="0"/>
              <a:ext cx="16187683" cy="1745252"/>
              <a:chOff x="0" y="0"/>
              <a:chExt cx="6733073" cy="725917"/>
            </a:xfrm>
          </p:grpSpPr>
          <p:sp>
            <p:nvSpPr>
              <p:cNvPr id="8" name="Freeform 8"/>
              <p:cNvSpPr/>
              <p:nvPr/>
            </p:nvSpPr>
            <p:spPr>
              <a:xfrm>
                <a:off x="0" y="0"/>
                <a:ext cx="6733073" cy="725917"/>
              </a:xfrm>
              <a:custGeom>
                <a:avLst/>
                <a:gdLst/>
                <a:ahLst/>
                <a:cxnLst/>
                <a:rect l="l" t="t" r="r" b="b"/>
                <a:pathLst>
                  <a:path w="6733073" h="725917">
                    <a:moveTo>
                      <a:pt x="17855" y="0"/>
                    </a:moveTo>
                    <a:lnTo>
                      <a:pt x="6715218" y="0"/>
                    </a:lnTo>
                    <a:cubicBezTo>
                      <a:pt x="6719953" y="0"/>
                      <a:pt x="6724495" y="1881"/>
                      <a:pt x="6727843" y="5230"/>
                    </a:cubicBezTo>
                    <a:cubicBezTo>
                      <a:pt x="6731191" y="8578"/>
                      <a:pt x="6733073" y="13120"/>
                      <a:pt x="6733073" y="17855"/>
                    </a:cubicBezTo>
                    <a:lnTo>
                      <a:pt x="6733073" y="708062"/>
                    </a:lnTo>
                    <a:cubicBezTo>
                      <a:pt x="6733073" y="712797"/>
                      <a:pt x="6731191" y="717339"/>
                      <a:pt x="6727843" y="720687"/>
                    </a:cubicBezTo>
                    <a:cubicBezTo>
                      <a:pt x="6724495" y="724036"/>
                      <a:pt x="6719953" y="725917"/>
                      <a:pt x="6715218" y="725917"/>
                    </a:cubicBezTo>
                    <a:lnTo>
                      <a:pt x="17855" y="725917"/>
                    </a:lnTo>
                    <a:cubicBezTo>
                      <a:pt x="13120" y="725917"/>
                      <a:pt x="8578" y="724036"/>
                      <a:pt x="5230" y="720687"/>
                    </a:cubicBezTo>
                    <a:cubicBezTo>
                      <a:pt x="1881" y="717339"/>
                      <a:pt x="0" y="712797"/>
                      <a:pt x="0" y="708062"/>
                    </a:cubicBezTo>
                    <a:lnTo>
                      <a:pt x="0" y="17855"/>
                    </a:lnTo>
                    <a:cubicBezTo>
                      <a:pt x="0" y="13120"/>
                      <a:pt x="1881" y="8578"/>
                      <a:pt x="5230" y="5230"/>
                    </a:cubicBezTo>
                    <a:cubicBezTo>
                      <a:pt x="8578" y="1881"/>
                      <a:pt x="13120" y="0"/>
                      <a:pt x="17855" y="0"/>
                    </a:cubicBezTo>
                    <a:close/>
                  </a:path>
                </a:pathLst>
              </a:custGeom>
              <a:solidFill>
                <a:srgbClr val="E6E6E6"/>
              </a:solidFill>
            </p:spPr>
            <p:txBody>
              <a:bodyPr/>
              <a:lstStyle/>
              <a:p>
                <a:endParaRPr lang="es-ES_tradnl"/>
              </a:p>
            </p:txBody>
          </p:sp>
          <p:sp>
            <p:nvSpPr>
              <p:cNvPr id="9" name="TextBox 9"/>
              <p:cNvSpPr txBox="1"/>
              <p:nvPr/>
            </p:nvSpPr>
            <p:spPr>
              <a:xfrm>
                <a:off x="0" y="-28575"/>
                <a:ext cx="6733073" cy="754492"/>
              </a:xfrm>
              <a:prstGeom prst="rect">
                <a:avLst/>
              </a:prstGeom>
            </p:spPr>
            <p:txBody>
              <a:bodyPr lIns="43425" tIns="43425" rIns="43425" bIns="43425" rtlCol="0" anchor="ctr"/>
              <a:lstStyle/>
              <a:p>
                <a:pPr algn="ctr">
                  <a:lnSpc>
                    <a:spcPts val="1540"/>
                  </a:lnSpc>
                </a:pPr>
                <a:endParaRPr/>
              </a:p>
            </p:txBody>
          </p:sp>
        </p:grpSp>
        <p:sp>
          <p:nvSpPr>
            <p:cNvPr id="10" name="TextBox 10"/>
            <p:cNvSpPr txBox="1"/>
            <p:nvPr/>
          </p:nvSpPr>
          <p:spPr>
            <a:xfrm>
              <a:off x="2528766" y="341535"/>
              <a:ext cx="11222631" cy="1174002"/>
            </a:xfrm>
            <a:prstGeom prst="rect">
              <a:avLst/>
            </a:prstGeom>
          </p:spPr>
          <p:txBody>
            <a:bodyPr lIns="0" tIns="0" rIns="0" bIns="0" rtlCol="0" anchor="t">
              <a:spAutoFit/>
            </a:bodyPr>
            <a:lstStyle/>
            <a:p>
              <a:pPr algn="ctr">
                <a:lnSpc>
                  <a:spcPts val="6934"/>
                </a:lnSpc>
              </a:pPr>
              <a:r>
                <a:rPr lang="en-US" sz="4953" b="1">
                  <a:solidFill>
                    <a:srgbClr val="006EB6"/>
                  </a:solidFill>
                  <a:latin typeface="gobCL Heavy"/>
                  <a:ea typeface="gobCL Heavy"/>
                  <a:cs typeface="gobCL Heavy"/>
                  <a:sym typeface="gobCL Heavy"/>
                </a:rPr>
                <a:t>PRESENTACIÓN DEL CURSO</a:t>
              </a:r>
            </a:p>
          </p:txBody>
        </p:sp>
      </p:grpSp>
      <p:grpSp>
        <p:nvGrpSpPr>
          <p:cNvPr id="11" name="Group 11"/>
          <p:cNvGrpSpPr/>
          <p:nvPr/>
        </p:nvGrpSpPr>
        <p:grpSpPr>
          <a:xfrm>
            <a:off x="2909993" y="3516483"/>
            <a:ext cx="12637098" cy="5741817"/>
            <a:chOff x="0" y="0"/>
            <a:chExt cx="2584459" cy="1174280"/>
          </a:xfrm>
        </p:grpSpPr>
        <p:sp>
          <p:nvSpPr>
            <p:cNvPr id="12" name="Freeform 12"/>
            <p:cNvSpPr/>
            <p:nvPr/>
          </p:nvSpPr>
          <p:spPr>
            <a:xfrm>
              <a:off x="0" y="0"/>
              <a:ext cx="2584459" cy="1174280"/>
            </a:xfrm>
            <a:custGeom>
              <a:avLst/>
              <a:gdLst/>
              <a:ahLst/>
              <a:cxnLst/>
              <a:rect l="l" t="t" r="r" b="b"/>
              <a:pathLst>
                <a:path w="2584459" h="1174280">
                  <a:moveTo>
                    <a:pt x="31244" y="0"/>
                  </a:moveTo>
                  <a:lnTo>
                    <a:pt x="2553215" y="0"/>
                  </a:lnTo>
                  <a:cubicBezTo>
                    <a:pt x="2570470" y="0"/>
                    <a:pt x="2584459" y="13989"/>
                    <a:pt x="2584459" y="31244"/>
                  </a:cubicBezTo>
                  <a:lnTo>
                    <a:pt x="2584459" y="1143036"/>
                  </a:lnTo>
                  <a:cubicBezTo>
                    <a:pt x="2584459" y="1151322"/>
                    <a:pt x="2581167" y="1159269"/>
                    <a:pt x="2575308" y="1165129"/>
                  </a:cubicBezTo>
                  <a:cubicBezTo>
                    <a:pt x="2569448" y="1170988"/>
                    <a:pt x="2561501" y="1174280"/>
                    <a:pt x="2553215" y="1174280"/>
                  </a:cubicBezTo>
                  <a:lnTo>
                    <a:pt x="31244" y="1174280"/>
                  </a:lnTo>
                  <a:cubicBezTo>
                    <a:pt x="13989" y="1174280"/>
                    <a:pt x="0" y="1160291"/>
                    <a:pt x="0" y="1143036"/>
                  </a:cubicBezTo>
                  <a:lnTo>
                    <a:pt x="0" y="31244"/>
                  </a:lnTo>
                  <a:cubicBezTo>
                    <a:pt x="0" y="13989"/>
                    <a:pt x="13989" y="0"/>
                    <a:pt x="31244" y="0"/>
                  </a:cubicBezTo>
                  <a:close/>
                </a:path>
              </a:pathLst>
            </a:custGeom>
            <a:solidFill>
              <a:srgbClr val="F6F6F6"/>
            </a:solidFill>
          </p:spPr>
          <p:txBody>
            <a:bodyPr/>
            <a:lstStyle/>
            <a:p>
              <a:endParaRPr lang="es-ES_tradnl"/>
            </a:p>
          </p:txBody>
        </p:sp>
        <p:sp>
          <p:nvSpPr>
            <p:cNvPr id="13" name="TextBox 13"/>
            <p:cNvSpPr txBox="1"/>
            <p:nvPr/>
          </p:nvSpPr>
          <p:spPr>
            <a:xfrm>
              <a:off x="0" y="-38100"/>
              <a:ext cx="2584459" cy="121238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3599063" y="4339935"/>
            <a:ext cx="11089874" cy="4123315"/>
          </a:xfrm>
          <a:prstGeom prst="rect">
            <a:avLst/>
          </a:prstGeom>
        </p:spPr>
        <p:txBody>
          <a:bodyPr lIns="0" tIns="0" rIns="0" bIns="0" rtlCol="0" anchor="t">
            <a:spAutoFit/>
          </a:bodyPr>
          <a:lstStyle/>
          <a:p>
            <a:pPr algn="just">
              <a:lnSpc>
                <a:spcPts val="4119"/>
              </a:lnSpc>
            </a:pPr>
            <a:r>
              <a:rPr lang="en-US" sz="3551">
                <a:solidFill>
                  <a:srgbClr val="000000"/>
                </a:solidFill>
                <a:latin typeface="Roboto 1"/>
                <a:ea typeface="Roboto 1"/>
                <a:cs typeface="Roboto 1"/>
                <a:sym typeface="Roboto 1"/>
              </a:rPr>
              <a:t>Te invito a formar parte de este curso "Tributación en las Reorganizaciones Empresariales", donde podrás conocer, junto con un cuerpo académico de excelencia, los principales efectos tributarios que derivan de los procesos de reorganización empresarial tanto en Chile como en el extranjero, considerando, además, las últimas modificaciones introducidas por la Ley de Cumplimiento de Obligaciones Tributarias.</a:t>
            </a:r>
          </a:p>
        </p:txBody>
      </p:sp>
      <p:sp>
        <p:nvSpPr>
          <p:cNvPr id="15" name="Freeform 15"/>
          <p:cNvSpPr/>
          <p:nvPr/>
        </p:nvSpPr>
        <p:spPr>
          <a:xfrm rot="-5400000">
            <a:off x="14938786" y="-2127019"/>
            <a:ext cx="4945828" cy="3118405"/>
          </a:xfrm>
          <a:custGeom>
            <a:avLst/>
            <a:gdLst/>
            <a:ahLst/>
            <a:cxnLst/>
            <a:rect l="l" t="t" r="r" b="b"/>
            <a:pathLst>
              <a:path w="4945828" h="3118405">
                <a:moveTo>
                  <a:pt x="0" y="0"/>
                </a:moveTo>
                <a:lnTo>
                  <a:pt x="4945828" y="0"/>
                </a:lnTo>
                <a:lnTo>
                  <a:pt x="4945828" y="3118405"/>
                </a:lnTo>
                <a:lnTo>
                  <a:pt x="0" y="3118405"/>
                </a:lnTo>
                <a:lnTo>
                  <a:pt x="0" y="0"/>
                </a:lnTo>
                <a:close/>
              </a:path>
            </a:pathLst>
          </a:custGeom>
          <a:blipFill>
            <a:blip r:embed="rId4"/>
            <a:stretch>
              <a:fillRect t="-1446" r="-3514" b="-1446"/>
            </a:stretch>
          </a:blipFill>
        </p:spPr>
        <p:txBody>
          <a:bodyPr/>
          <a:lstStyle/>
          <a:p>
            <a:endParaRPr lang="es-ES_tradnl"/>
          </a:p>
        </p:txBody>
      </p:sp>
      <p:sp>
        <p:nvSpPr>
          <p:cNvPr id="16" name="Freeform 16"/>
          <p:cNvSpPr/>
          <p:nvPr/>
        </p:nvSpPr>
        <p:spPr>
          <a:xfrm>
            <a:off x="-4732108" y="8254797"/>
            <a:ext cx="10526119" cy="10526119"/>
          </a:xfrm>
          <a:custGeom>
            <a:avLst/>
            <a:gdLst/>
            <a:ahLst/>
            <a:cxnLst/>
            <a:rect l="l" t="t" r="r" b="b"/>
            <a:pathLst>
              <a:path w="10526119" h="10526119">
                <a:moveTo>
                  <a:pt x="0" y="0"/>
                </a:moveTo>
                <a:lnTo>
                  <a:pt x="10526119" y="0"/>
                </a:lnTo>
                <a:lnTo>
                  <a:pt x="10526119" y="10526119"/>
                </a:lnTo>
                <a:lnTo>
                  <a:pt x="0" y="10526119"/>
                </a:lnTo>
                <a:lnTo>
                  <a:pt x="0" y="0"/>
                </a:lnTo>
                <a:close/>
              </a:path>
            </a:pathLst>
          </a:custGeom>
          <a:blipFill>
            <a:blip r:embed="rId5"/>
            <a:stretch>
              <a:fillRect/>
            </a:stretch>
          </a:blipFill>
        </p:spPr>
        <p:txBody>
          <a:bodyPr/>
          <a:lstStyle/>
          <a:p>
            <a:endParaRPr lang="es-ES_trad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9588C"/>
        </a:solidFill>
        <a:effectLst/>
      </p:bgPr>
    </p:bg>
    <p:spTree>
      <p:nvGrpSpPr>
        <p:cNvPr id="1" name=""/>
        <p:cNvGrpSpPr/>
        <p:nvPr/>
      </p:nvGrpSpPr>
      <p:grpSpPr>
        <a:xfrm>
          <a:off x="0" y="0"/>
          <a:ext cx="0" cy="0"/>
          <a:chOff x="0" y="0"/>
          <a:chExt cx="0" cy="0"/>
        </a:xfrm>
      </p:grpSpPr>
      <p:sp>
        <p:nvSpPr>
          <p:cNvPr id="2" name="Freeform 2"/>
          <p:cNvSpPr/>
          <p:nvPr/>
        </p:nvSpPr>
        <p:spPr>
          <a:xfrm>
            <a:off x="-137380" y="-765412"/>
            <a:ext cx="4498764" cy="1008832"/>
          </a:xfrm>
          <a:custGeom>
            <a:avLst/>
            <a:gdLst/>
            <a:ahLst/>
            <a:cxnLst/>
            <a:rect l="l" t="t" r="r" b="b"/>
            <a:pathLst>
              <a:path w="4498764" h="1008832">
                <a:moveTo>
                  <a:pt x="0" y="0"/>
                </a:moveTo>
                <a:lnTo>
                  <a:pt x="4498764" y="0"/>
                </a:lnTo>
                <a:lnTo>
                  <a:pt x="4498764" y="1008832"/>
                </a:lnTo>
                <a:lnTo>
                  <a:pt x="0" y="1008832"/>
                </a:lnTo>
                <a:lnTo>
                  <a:pt x="0" y="0"/>
                </a:lnTo>
                <a:close/>
              </a:path>
            </a:pathLst>
          </a:custGeom>
          <a:blipFill>
            <a:blip r:embed="rId2"/>
            <a:stretch>
              <a:fillRect r="-5979"/>
            </a:stretch>
          </a:blipFill>
        </p:spPr>
        <p:txBody>
          <a:bodyPr/>
          <a:lstStyle/>
          <a:p>
            <a:endParaRPr lang="es-ES_tradnl"/>
          </a:p>
        </p:txBody>
      </p:sp>
      <p:sp>
        <p:nvSpPr>
          <p:cNvPr id="3" name="Freeform 3"/>
          <p:cNvSpPr/>
          <p:nvPr/>
        </p:nvSpPr>
        <p:spPr>
          <a:xfrm>
            <a:off x="16662426" y="4010658"/>
            <a:ext cx="596874" cy="2265684"/>
          </a:xfrm>
          <a:custGeom>
            <a:avLst/>
            <a:gdLst/>
            <a:ahLst/>
            <a:cxnLst/>
            <a:rect l="l" t="t" r="r" b="b"/>
            <a:pathLst>
              <a:path w="596874" h="2265684">
                <a:moveTo>
                  <a:pt x="0" y="0"/>
                </a:moveTo>
                <a:lnTo>
                  <a:pt x="596874" y="0"/>
                </a:lnTo>
                <a:lnTo>
                  <a:pt x="596874" y="2265684"/>
                </a:lnTo>
                <a:lnTo>
                  <a:pt x="0" y="2265684"/>
                </a:lnTo>
                <a:lnTo>
                  <a:pt x="0" y="0"/>
                </a:lnTo>
                <a:close/>
              </a:path>
            </a:pathLst>
          </a:custGeom>
          <a:blipFill>
            <a:blip r:embed="rId3"/>
            <a:stretch>
              <a:fillRect/>
            </a:stretch>
          </a:blipFill>
        </p:spPr>
        <p:txBody>
          <a:bodyPr/>
          <a:lstStyle/>
          <a:p>
            <a:endParaRPr lang="es-ES_tradnl"/>
          </a:p>
        </p:txBody>
      </p:sp>
      <p:sp>
        <p:nvSpPr>
          <p:cNvPr id="4" name="Freeform 4"/>
          <p:cNvSpPr/>
          <p:nvPr/>
        </p:nvSpPr>
        <p:spPr>
          <a:xfrm rot="-10800000">
            <a:off x="8948021" y="9896475"/>
            <a:ext cx="4498764" cy="1008832"/>
          </a:xfrm>
          <a:custGeom>
            <a:avLst/>
            <a:gdLst/>
            <a:ahLst/>
            <a:cxnLst/>
            <a:rect l="l" t="t" r="r" b="b"/>
            <a:pathLst>
              <a:path w="4498764" h="1008832">
                <a:moveTo>
                  <a:pt x="0" y="0"/>
                </a:moveTo>
                <a:lnTo>
                  <a:pt x="4498765" y="0"/>
                </a:lnTo>
                <a:lnTo>
                  <a:pt x="4498765" y="1008832"/>
                </a:lnTo>
                <a:lnTo>
                  <a:pt x="0" y="1008832"/>
                </a:lnTo>
                <a:lnTo>
                  <a:pt x="0" y="0"/>
                </a:lnTo>
                <a:close/>
              </a:path>
            </a:pathLst>
          </a:custGeom>
          <a:blipFill>
            <a:blip r:embed="rId2"/>
            <a:stretch>
              <a:fillRect r="-5979"/>
            </a:stretch>
          </a:blipFill>
        </p:spPr>
        <p:txBody>
          <a:bodyPr/>
          <a:lstStyle/>
          <a:p>
            <a:endParaRPr lang="es-ES_tradnl"/>
          </a:p>
        </p:txBody>
      </p:sp>
      <p:sp>
        <p:nvSpPr>
          <p:cNvPr id="5" name="Freeform 5"/>
          <p:cNvSpPr/>
          <p:nvPr/>
        </p:nvSpPr>
        <p:spPr>
          <a:xfrm rot="-5400000">
            <a:off x="14786386" y="-2279419"/>
            <a:ext cx="4945828" cy="3118405"/>
          </a:xfrm>
          <a:custGeom>
            <a:avLst/>
            <a:gdLst/>
            <a:ahLst/>
            <a:cxnLst/>
            <a:rect l="l" t="t" r="r" b="b"/>
            <a:pathLst>
              <a:path w="4945828" h="3118405">
                <a:moveTo>
                  <a:pt x="0" y="0"/>
                </a:moveTo>
                <a:lnTo>
                  <a:pt x="4945828" y="0"/>
                </a:lnTo>
                <a:lnTo>
                  <a:pt x="4945828" y="3118405"/>
                </a:lnTo>
                <a:lnTo>
                  <a:pt x="0" y="3118405"/>
                </a:lnTo>
                <a:lnTo>
                  <a:pt x="0" y="0"/>
                </a:lnTo>
                <a:close/>
              </a:path>
            </a:pathLst>
          </a:custGeom>
          <a:blipFill>
            <a:blip r:embed="rId4"/>
            <a:stretch>
              <a:fillRect t="-1446" r="-3514" b="-1446"/>
            </a:stretch>
          </a:blipFill>
        </p:spPr>
        <p:txBody>
          <a:bodyPr/>
          <a:lstStyle/>
          <a:p>
            <a:endParaRPr lang="es-ES_tradnl"/>
          </a:p>
        </p:txBody>
      </p:sp>
      <p:grpSp>
        <p:nvGrpSpPr>
          <p:cNvPr id="6" name="Group 6"/>
          <p:cNvGrpSpPr/>
          <p:nvPr/>
        </p:nvGrpSpPr>
        <p:grpSpPr>
          <a:xfrm>
            <a:off x="3073619" y="1590456"/>
            <a:ext cx="12140762" cy="1308939"/>
            <a:chOff x="0" y="0"/>
            <a:chExt cx="16187683" cy="1745252"/>
          </a:xfrm>
        </p:grpSpPr>
        <p:grpSp>
          <p:nvGrpSpPr>
            <p:cNvPr id="7" name="Group 7"/>
            <p:cNvGrpSpPr/>
            <p:nvPr/>
          </p:nvGrpSpPr>
          <p:grpSpPr>
            <a:xfrm>
              <a:off x="0" y="0"/>
              <a:ext cx="16187683" cy="1745252"/>
              <a:chOff x="0" y="0"/>
              <a:chExt cx="6733073" cy="725917"/>
            </a:xfrm>
          </p:grpSpPr>
          <p:sp>
            <p:nvSpPr>
              <p:cNvPr id="8" name="Freeform 8"/>
              <p:cNvSpPr/>
              <p:nvPr/>
            </p:nvSpPr>
            <p:spPr>
              <a:xfrm>
                <a:off x="0" y="0"/>
                <a:ext cx="6733073" cy="725917"/>
              </a:xfrm>
              <a:custGeom>
                <a:avLst/>
                <a:gdLst/>
                <a:ahLst/>
                <a:cxnLst/>
                <a:rect l="l" t="t" r="r" b="b"/>
                <a:pathLst>
                  <a:path w="6733073" h="725917">
                    <a:moveTo>
                      <a:pt x="17855" y="0"/>
                    </a:moveTo>
                    <a:lnTo>
                      <a:pt x="6715218" y="0"/>
                    </a:lnTo>
                    <a:cubicBezTo>
                      <a:pt x="6719953" y="0"/>
                      <a:pt x="6724495" y="1881"/>
                      <a:pt x="6727843" y="5230"/>
                    </a:cubicBezTo>
                    <a:cubicBezTo>
                      <a:pt x="6731191" y="8578"/>
                      <a:pt x="6733073" y="13120"/>
                      <a:pt x="6733073" y="17855"/>
                    </a:cubicBezTo>
                    <a:lnTo>
                      <a:pt x="6733073" y="708062"/>
                    </a:lnTo>
                    <a:cubicBezTo>
                      <a:pt x="6733073" y="712797"/>
                      <a:pt x="6731191" y="717339"/>
                      <a:pt x="6727843" y="720687"/>
                    </a:cubicBezTo>
                    <a:cubicBezTo>
                      <a:pt x="6724495" y="724036"/>
                      <a:pt x="6719953" y="725917"/>
                      <a:pt x="6715218" y="725917"/>
                    </a:cubicBezTo>
                    <a:lnTo>
                      <a:pt x="17855" y="725917"/>
                    </a:lnTo>
                    <a:cubicBezTo>
                      <a:pt x="13120" y="725917"/>
                      <a:pt x="8578" y="724036"/>
                      <a:pt x="5230" y="720687"/>
                    </a:cubicBezTo>
                    <a:cubicBezTo>
                      <a:pt x="1881" y="717339"/>
                      <a:pt x="0" y="712797"/>
                      <a:pt x="0" y="708062"/>
                    </a:cubicBezTo>
                    <a:lnTo>
                      <a:pt x="0" y="17855"/>
                    </a:lnTo>
                    <a:cubicBezTo>
                      <a:pt x="0" y="13120"/>
                      <a:pt x="1881" y="8578"/>
                      <a:pt x="5230" y="5230"/>
                    </a:cubicBezTo>
                    <a:cubicBezTo>
                      <a:pt x="8578" y="1881"/>
                      <a:pt x="13120" y="0"/>
                      <a:pt x="17855" y="0"/>
                    </a:cubicBezTo>
                    <a:close/>
                  </a:path>
                </a:pathLst>
              </a:custGeom>
              <a:solidFill>
                <a:srgbClr val="E6E6E6"/>
              </a:solidFill>
            </p:spPr>
            <p:txBody>
              <a:bodyPr/>
              <a:lstStyle/>
              <a:p>
                <a:endParaRPr lang="es-ES_tradnl"/>
              </a:p>
            </p:txBody>
          </p:sp>
          <p:sp>
            <p:nvSpPr>
              <p:cNvPr id="9" name="TextBox 9"/>
              <p:cNvSpPr txBox="1"/>
              <p:nvPr/>
            </p:nvSpPr>
            <p:spPr>
              <a:xfrm>
                <a:off x="0" y="-28575"/>
                <a:ext cx="6733073" cy="754492"/>
              </a:xfrm>
              <a:prstGeom prst="rect">
                <a:avLst/>
              </a:prstGeom>
            </p:spPr>
            <p:txBody>
              <a:bodyPr lIns="43425" tIns="43425" rIns="43425" bIns="43425" rtlCol="0" anchor="ctr"/>
              <a:lstStyle/>
              <a:p>
                <a:pPr algn="ctr">
                  <a:lnSpc>
                    <a:spcPts val="1540"/>
                  </a:lnSpc>
                </a:pPr>
                <a:endParaRPr/>
              </a:p>
            </p:txBody>
          </p:sp>
        </p:grpSp>
        <p:sp>
          <p:nvSpPr>
            <p:cNvPr id="10" name="TextBox 10"/>
            <p:cNvSpPr txBox="1"/>
            <p:nvPr/>
          </p:nvSpPr>
          <p:spPr>
            <a:xfrm>
              <a:off x="2528766" y="341535"/>
              <a:ext cx="11222631" cy="1174002"/>
            </a:xfrm>
            <a:prstGeom prst="rect">
              <a:avLst/>
            </a:prstGeom>
          </p:spPr>
          <p:txBody>
            <a:bodyPr lIns="0" tIns="0" rIns="0" bIns="0" rtlCol="0" anchor="t">
              <a:spAutoFit/>
            </a:bodyPr>
            <a:lstStyle/>
            <a:p>
              <a:pPr algn="ctr">
                <a:lnSpc>
                  <a:spcPts val="6934"/>
                </a:lnSpc>
              </a:pPr>
              <a:r>
                <a:rPr lang="en-US" sz="4953" b="1">
                  <a:solidFill>
                    <a:srgbClr val="006EB6"/>
                  </a:solidFill>
                  <a:latin typeface="gobCL Heavy"/>
                  <a:ea typeface="gobCL Heavy"/>
                  <a:cs typeface="gobCL Heavy"/>
                  <a:sym typeface="gobCL Heavy"/>
                </a:rPr>
                <a:t>OBJETIVO GENERAL</a:t>
              </a:r>
            </a:p>
          </p:txBody>
        </p:sp>
      </p:grpSp>
      <p:grpSp>
        <p:nvGrpSpPr>
          <p:cNvPr id="11" name="Group 11"/>
          <p:cNvGrpSpPr/>
          <p:nvPr/>
        </p:nvGrpSpPr>
        <p:grpSpPr>
          <a:xfrm>
            <a:off x="2909993" y="3516483"/>
            <a:ext cx="12637098" cy="4025293"/>
            <a:chOff x="0" y="0"/>
            <a:chExt cx="2584459" cy="823227"/>
          </a:xfrm>
        </p:grpSpPr>
        <p:sp>
          <p:nvSpPr>
            <p:cNvPr id="12" name="Freeform 12"/>
            <p:cNvSpPr/>
            <p:nvPr/>
          </p:nvSpPr>
          <p:spPr>
            <a:xfrm>
              <a:off x="0" y="0"/>
              <a:ext cx="2584459" cy="823227"/>
            </a:xfrm>
            <a:custGeom>
              <a:avLst/>
              <a:gdLst/>
              <a:ahLst/>
              <a:cxnLst/>
              <a:rect l="l" t="t" r="r" b="b"/>
              <a:pathLst>
                <a:path w="2584459" h="823227">
                  <a:moveTo>
                    <a:pt x="31244" y="0"/>
                  </a:moveTo>
                  <a:lnTo>
                    <a:pt x="2553215" y="0"/>
                  </a:lnTo>
                  <a:cubicBezTo>
                    <a:pt x="2570470" y="0"/>
                    <a:pt x="2584459" y="13989"/>
                    <a:pt x="2584459" y="31244"/>
                  </a:cubicBezTo>
                  <a:lnTo>
                    <a:pt x="2584459" y="791983"/>
                  </a:lnTo>
                  <a:cubicBezTo>
                    <a:pt x="2584459" y="800269"/>
                    <a:pt x="2581167" y="808217"/>
                    <a:pt x="2575308" y="814076"/>
                  </a:cubicBezTo>
                  <a:cubicBezTo>
                    <a:pt x="2569448" y="819936"/>
                    <a:pt x="2561501" y="823227"/>
                    <a:pt x="2553215" y="823227"/>
                  </a:cubicBezTo>
                  <a:lnTo>
                    <a:pt x="31244" y="823227"/>
                  </a:lnTo>
                  <a:cubicBezTo>
                    <a:pt x="22958" y="823227"/>
                    <a:pt x="15011" y="819936"/>
                    <a:pt x="9151" y="814076"/>
                  </a:cubicBezTo>
                  <a:cubicBezTo>
                    <a:pt x="3292" y="808217"/>
                    <a:pt x="0" y="800269"/>
                    <a:pt x="0" y="791983"/>
                  </a:cubicBezTo>
                  <a:lnTo>
                    <a:pt x="0" y="31244"/>
                  </a:lnTo>
                  <a:cubicBezTo>
                    <a:pt x="0" y="13989"/>
                    <a:pt x="13989" y="0"/>
                    <a:pt x="31244" y="0"/>
                  </a:cubicBezTo>
                  <a:close/>
                </a:path>
              </a:pathLst>
            </a:custGeom>
            <a:solidFill>
              <a:srgbClr val="F6F6F6"/>
            </a:solidFill>
          </p:spPr>
          <p:txBody>
            <a:bodyPr/>
            <a:lstStyle/>
            <a:p>
              <a:endParaRPr lang="es-ES_tradnl"/>
            </a:p>
          </p:txBody>
        </p:sp>
        <p:sp>
          <p:nvSpPr>
            <p:cNvPr id="13" name="TextBox 13"/>
            <p:cNvSpPr txBox="1"/>
            <p:nvPr/>
          </p:nvSpPr>
          <p:spPr>
            <a:xfrm>
              <a:off x="0" y="-38100"/>
              <a:ext cx="2584459" cy="861327"/>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028700" y="3218124"/>
            <a:ext cx="2294477" cy="2393196"/>
          </a:xfrm>
          <a:custGeom>
            <a:avLst/>
            <a:gdLst/>
            <a:ahLst/>
            <a:cxnLst/>
            <a:rect l="l" t="t" r="r" b="b"/>
            <a:pathLst>
              <a:path w="2294477" h="2393196">
                <a:moveTo>
                  <a:pt x="0" y="0"/>
                </a:moveTo>
                <a:lnTo>
                  <a:pt x="2294477" y="0"/>
                </a:lnTo>
                <a:lnTo>
                  <a:pt x="2294477" y="2393196"/>
                </a:lnTo>
                <a:lnTo>
                  <a:pt x="0" y="2393196"/>
                </a:lnTo>
                <a:lnTo>
                  <a:pt x="0" y="0"/>
                </a:lnTo>
                <a:close/>
              </a:path>
            </a:pathLst>
          </a:custGeom>
          <a:blipFill>
            <a:blip r:embed="rId5"/>
            <a:stretch>
              <a:fillRect/>
            </a:stretch>
          </a:blipFill>
        </p:spPr>
        <p:txBody>
          <a:bodyPr/>
          <a:lstStyle/>
          <a:p>
            <a:endParaRPr lang="es-ES_tradnl"/>
          </a:p>
        </p:txBody>
      </p:sp>
      <p:sp>
        <p:nvSpPr>
          <p:cNvPr id="15" name="TextBox 15"/>
          <p:cNvSpPr txBox="1"/>
          <p:nvPr/>
        </p:nvSpPr>
        <p:spPr>
          <a:xfrm>
            <a:off x="3911453" y="3831552"/>
            <a:ext cx="10904298" cy="3496803"/>
          </a:xfrm>
          <a:prstGeom prst="rect">
            <a:avLst/>
          </a:prstGeom>
        </p:spPr>
        <p:txBody>
          <a:bodyPr lIns="0" tIns="0" rIns="0" bIns="0" rtlCol="0" anchor="t">
            <a:spAutoFit/>
          </a:bodyPr>
          <a:lstStyle/>
          <a:p>
            <a:pPr algn="just">
              <a:lnSpc>
                <a:spcPts val="4634"/>
              </a:lnSpc>
            </a:pPr>
            <a:r>
              <a:rPr lang="en-US" sz="3995">
                <a:solidFill>
                  <a:srgbClr val="000000"/>
                </a:solidFill>
                <a:latin typeface="Roboto 1"/>
                <a:ea typeface="Roboto 1"/>
                <a:cs typeface="Roboto 1"/>
                <a:sym typeface="Roboto 1"/>
              </a:rPr>
              <a:t>El curso “Tributación en las reorganizaciones empresariales" tiene como objetivo entregar a los/as participantes herramientas para comprender y aplicar los distintos efectos tributarios que derivan de un proceso de reorganización empresarial. </a:t>
            </a:r>
          </a:p>
        </p:txBody>
      </p:sp>
      <p:sp>
        <p:nvSpPr>
          <p:cNvPr id="16" name="Freeform 16"/>
          <p:cNvSpPr/>
          <p:nvPr/>
        </p:nvSpPr>
        <p:spPr>
          <a:xfrm rot="-5400000">
            <a:off x="14938786" y="-2127019"/>
            <a:ext cx="4945828" cy="3118405"/>
          </a:xfrm>
          <a:custGeom>
            <a:avLst/>
            <a:gdLst/>
            <a:ahLst/>
            <a:cxnLst/>
            <a:rect l="l" t="t" r="r" b="b"/>
            <a:pathLst>
              <a:path w="4945828" h="3118405">
                <a:moveTo>
                  <a:pt x="0" y="0"/>
                </a:moveTo>
                <a:lnTo>
                  <a:pt x="4945828" y="0"/>
                </a:lnTo>
                <a:lnTo>
                  <a:pt x="4945828" y="3118405"/>
                </a:lnTo>
                <a:lnTo>
                  <a:pt x="0" y="3118405"/>
                </a:lnTo>
                <a:lnTo>
                  <a:pt x="0" y="0"/>
                </a:lnTo>
                <a:close/>
              </a:path>
            </a:pathLst>
          </a:custGeom>
          <a:blipFill>
            <a:blip r:embed="rId4"/>
            <a:stretch>
              <a:fillRect t="-1446" r="-3514" b="-1446"/>
            </a:stretch>
          </a:blipFill>
        </p:spPr>
        <p:txBody>
          <a:bodyPr/>
          <a:lstStyle/>
          <a:p>
            <a:endParaRPr lang="es-ES_tradnl"/>
          </a:p>
        </p:txBody>
      </p:sp>
      <p:sp>
        <p:nvSpPr>
          <p:cNvPr id="17" name="Freeform 17"/>
          <p:cNvSpPr/>
          <p:nvPr/>
        </p:nvSpPr>
        <p:spPr>
          <a:xfrm>
            <a:off x="-4732108" y="8254797"/>
            <a:ext cx="10526119" cy="10526119"/>
          </a:xfrm>
          <a:custGeom>
            <a:avLst/>
            <a:gdLst/>
            <a:ahLst/>
            <a:cxnLst/>
            <a:rect l="l" t="t" r="r" b="b"/>
            <a:pathLst>
              <a:path w="10526119" h="10526119">
                <a:moveTo>
                  <a:pt x="0" y="0"/>
                </a:moveTo>
                <a:lnTo>
                  <a:pt x="10526119" y="0"/>
                </a:lnTo>
                <a:lnTo>
                  <a:pt x="10526119" y="10526119"/>
                </a:lnTo>
                <a:lnTo>
                  <a:pt x="0" y="10526119"/>
                </a:lnTo>
                <a:lnTo>
                  <a:pt x="0" y="0"/>
                </a:lnTo>
                <a:close/>
              </a:path>
            </a:pathLst>
          </a:custGeom>
          <a:blipFill>
            <a:blip r:embed="rId6"/>
            <a:stretch>
              <a:fillRect/>
            </a:stretch>
          </a:blipFill>
        </p:spPr>
        <p:txBody>
          <a:bodyPr/>
          <a:lstStyle/>
          <a:p>
            <a:endParaRPr lang="es-ES_trad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9588C"/>
        </a:solidFill>
        <a:effectLst/>
      </p:bgPr>
    </p:bg>
    <p:spTree>
      <p:nvGrpSpPr>
        <p:cNvPr id="1" name=""/>
        <p:cNvGrpSpPr/>
        <p:nvPr/>
      </p:nvGrpSpPr>
      <p:grpSpPr>
        <a:xfrm>
          <a:off x="0" y="0"/>
          <a:ext cx="0" cy="0"/>
          <a:chOff x="0" y="0"/>
          <a:chExt cx="0" cy="0"/>
        </a:xfrm>
      </p:grpSpPr>
      <p:sp>
        <p:nvSpPr>
          <p:cNvPr id="2" name="Freeform 2"/>
          <p:cNvSpPr/>
          <p:nvPr/>
        </p:nvSpPr>
        <p:spPr>
          <a:xfrm>
            <a:off x="-137380" y="-765412"/>
            <a:ext cx="4498764" cy="1008832"/>
          </a:xfrm>
          <a:custGeom>
            <a:avLst/>
            <a:gdLst/>
            <a:ahLst/>
            <a:cxnLst/>
            <a:rect l="l" t="t" r="r" b="b"/>
            <a:pathLst>
              <a:path w="4498764" h="1008832">
                <a:moveTo>
                  <a:pt x="0" y="0"/>
                </a:moveTo>
                <a:lnTo>
                  <a:pt x="4498764" y="0"/>
                </a:lnTo>
                <a:lnTo>
                  <a:pt x="4498764" y="1008832"/>
                </a:lnTo>
                <a:lnTo>
                  <a:pt x="0" y="1008832"/>
                </a:lnTo>
                <a:lnTo>
                  <a:pt x="0" y="0"/>
                </a:lnTo>
                <a:close/>
              </a:path>
            </a:pathLst>
          </a:custGeom>
          <a:blipFill>
            <a:blip r:embed="rId2"/>
            <a:stretch>
              <a:fillRect r="-5979"/>
            </a:stretch>
          </a:blipFill>
        </p:spPr>
        <p:txBody>
          <a:bodyPr/>
          <a:lstStyle/>
          <a:p>
            <a:endParaRPr lang="es-ES_tradnl"/>
          </a:p>
        </p:txBody>
      </p:sp>
      <p:sp>
        <p:nvSpPr>
          <p:cNvPr id="3" name="Freeform 3"/>
          <p:cNvSpPr/>
          <p:nvPr/>
        </p:nvSpPr>
        <p:spPr>
          <a:xfrm>
            <a:off x="530952" y="1953285"/>
            <a:ext cx="596874" cy="2265684"/>
          </a:xfrm>
          <a:custGeom>
            <a:avLst/>
            <a:gdLst/>
            <a:ahLst/>
            <a:cxnLst/>
            <a:rect l="l" t="t" r="r" b="b"/>
            <a:pathLst>
              <a:path w="596874" h="2265684">
                <a:moveTo>
                  <a:pt x="0" y="0"/>
                </a:moveTo>
                <a:lnTo>
                  <a:pt x="596874" y="0"/>
                </a:lnTo>
                <a:lnTo>
                  <a:pt x="596874" y="2265685"/>
                </a:lnTo>
                <a:lnTo>
                  <a:pt x="0" y="2265685"/>
                </a:lnTo>
                <a:lnTo>
                  <a:pt x="0" y="0"/>
                </a:lnTo>
                <a:close/>
              </a:path>
            </a:pathLst>
          </a:custGeom>
          <a:blipFill>
            <a:blip r:embed="rId3"/>
            <a:stretch>
              <a:fillRect/>
            </a:stretch>
          </a:blipFill>
        </p:spPr>
        <p:txBody>
          <a:bodyPr/>
          <a:lstStyle/>
          <a:p>
            <a:endParaRPr lang="es-ES_tradnl"/>
          </a:p>
        </p:txBody>
      </p:sp>
      <p:sp>
        <p:nvSpPr>
          <p:cNvPr id="4" name="Freeform 4"/>
          <p:cNvSpPr/>
          <p:nvPr/>
        </p:nvSpPr>
        <p:spPr>
          <a:xfrm rot="-10800000">
            <a:off x="8948021" y="9896475"/>
            <a:ext cx="4498764" cy="1008832"/>
          </a:xfrm>
          <a:custGeom>
            <a:avLst/>
            <a:gdLst/>
            <a:ahLst/>
            <a:cxnLst/>
            <a:rect l="l" t="t" r="r" b="b"/>
            <a:pathLst>
              <a:path w="4498764" h="1008832">
                <a:moveTo>
                  <a:pt x="0" y="0"/>
                </a:moveTo>
                <a:lnTo>
                  <a:pt x="4498765" y="0"/>
                </a:lnTo>
                <a:lnTo>
                  <a:pt x="4498765" y="1008832"/>
                </a:lnTo>
                <a:lnTo>
                  <a:pt x="0" y="1008832"/>
                </a:lnTo>
                <a:lnTo>
                  <a:pt x="0" y="0"/>
                </a:lnTo>
                <a:close/>
              </a:path>
            </a:pathLst>
          </a:custGeom>
          <a:blipFill>
            <a:blip r:embed="rId2"/>
            <a:stretch>
              <a:fillRect r="-5979"/>
            </a:stretch>
          </a:blipFill>
        </p:spPr>
        <p:txBody>
          <a:bodyPr/>
          <a:lstStyle/>
          <a:p>
            <a:endParaRPr lang="es-ES_tradnl"/>
          </a:p>
        </p:txBody>
      </p:sp>
      <p:sp>
        <p:nvSpPr>
          <p:cNvPr id="5" name="Freeform 5"/>
          <p:cNvSpPr/>
          <p:nvPr/>
        </p:nvSpPr>
        <p:spPr>
          <a:xfrm rot="-5400000">
            <a:off x="14786386" y="-2279419"/>
            <a:ext cx="4945828" cy="3118405"/>
          </a:xfrm>
          <a:custGeom>
            <a:avLst/>
            <a:gdLst/>
            <a:ahLst/>
            <a:cxnLst/>
            <a:rect l="l" t="t" r="r" b="b"/>
            <a:pathLst>
              <a:path w="4945828" h="3118405">
                <a:moveTo>
                  <a:pt x="0" y="0"/>
                </a:moveTo>
                <a:lnTo>
                  <a:pt x="4945828" y="0"/>
                </a:lnTo>
                <a:lnTo>
                  <a:pt x="4945828" y="3118405"/>
                </a:lnTo>
                <a:lnTo>
                  <a:pt x="0" y="3118405"/>
                </a:lnTo>
                <a:lnTo>
                  <a:pt x="0" y="0"/>
                </a:lnTo>
                <a:close/>
              </a:path>
            </a:pathLst>
          </a:custGeom>
          <a:blipFill>
            <a:blip r:embed="rId4"/>
            <a:stretch>
              <a:fillRect t="-1446" r="-3514" b="-1446"/>
            </a:stretch>
          </a:blipFill>
        </p:spPr>
        <p:txBody>
          <a:bodyPr/>
          <a:lstStyle/>
          <a:p>
            <a:endParaRPr lang="es-ES_tradnl"/>
          </a:p>
        </p:txBody>
      </p:sp>
      <p:grpSp>
        <p:nvGrpSpPr>
          <p:cNvPr id="6" name="Group 6"/>
          <p:cNvGrpSpPr/>
          <p:nvPr/>
        </p:nvGrpSpPr>
        <p:grpSpPr>
          <a:xfrm>
            <a:off x="3236240" y="1666656"/>
            <a:ext cx="12140762" cy="1461803"/>
            <a:chOff x="0" y="0"/>
            <a:chExt cx="6733073" cy="810693"/>
          </a:xfrm>
        </p:grpSpPr>
        <p:sp>
          <p:nvSpPr>
            <p:cNvPr id="7" name="Freeform 7"/>
            <p:cNvSpPr/>
            <p:nvPr/>
          </p:nvSpPr>
          <p:spPr>
            <a:xfrm>
              <a:off x="0" y="0"/>
              <a:ext cx="6733073" cy="810693"/>
            </a:xfrm>
            <a:custGeom>
              <a:avLst/>
              <a:gdLst/>
              <a:ahLst/>
              <a:cxnLst/>
              <a:rect l="l" t="t" r="r" b="b"/>
              <a:pathLst>
                <a:path w="6733073" h="810693">
                  <a:moveTo>
                    <a:pt x="17855" y="0"/>
                  </a:moveTo>
                  <a:lnTo>
                    <a:pt x="6715218" y="0"/>
                  </a:lnTo>
                  <a:cubicBezTo>
                    <a:pt x="6719953" y="0"/>
                    <a:pt x="6724495" y="1881"/>
                    <a:pt x="6727843" y="5230"/>
                  </a:cubicBezTo>
                  <a:cubicBezTo>
                    <a:pt x="6731191" y="8578"/>
                    <a:pt x="6733073" y="13120"/>
                    <a:pt x="6733073" y="17855"/>
                  </a:cubicBezTo>
                  <a:lnTo>
                    <a:pt x="6733073" y="792838"/>
                  </a:lnTo>
                  <a:cubicBezTo>
                    <a:pt x="6733073" y="797573"/>
                    <a:pt x="6731191" y="802115"/>
                    <a:pt x="6727843" y="805463"/>
                  </a:cubicBezTo>
                  <a:cubicBezTo>
                    <a:pt x="6724495" y="808812"/>
                    <a:pt x="6719953" y="810693"/>
                    <a:pt x="6715218" y="810693"/>
                  </a:cubicBezTo>
                  <a:lnTo>
                    <a:pt x="17855" y="810693"/>
                  </a:lnTo>
                  <a:cubicBezTo>
                    <a:pt x="13120" y="810693"/>
                    <a:pt x="8578" y="808812"/>
                    <a:pt x="5230" y="805463"/>
                  </a:cubicBezTo>
                  <a:cubicBezTo>
                    <a:pt x="1881" y="802115"/>
                    <a:pt x="0" y="797573"/>
                    <a:pt x="0" y="792838"/>
                  </a:cubicBezTo>
                  <a:lnTo>
                    <a:pt x="0" y="17855"/>
                  </a:lnTo>
                  <a:cubicBezTo>
                    <a:pt x="0" y="13120"/>
                    <a:pt x="1881" y="8578"/>
                    <a:pt x="5230" y="5230"/>
                  </a:cubicBezTo>
                  <a:cubicBezTo>
                    <a:pt x="8578" y="1881"/>
                    <a:pt x="13120" y="0"/>
                    <a:pt x="17855" y="0"/>
                  </a:cubicBezTo>
                  <a:close/>
                </a:path>
              </a:pathLst>
            </a:custGeom>
            <a:solidFill>
              <a:srgbClr val="E6E6E6"/>
            </a:solidFill>
          </p:spPr>
          <p:txBody>
            <a:bodyPr/>
            <a:lstStyle/>
            <a:p>
              <a:endParaRPr lang="es-ES_tradnl"/>
            </a:p>
          </p:txBody>
        </p:sp>
        <p:sp>
          <p:nvSpPr>
            <p:cNvPr id="8" name="TextBox 8"/>
            <p:cNvSpPr txBox="1"/>
            <p:nvPr/>
          </p:nvSpPr>
          <p:spPr>
            <a:xfrm>
              <a:off x="0" y="-28575"/>
              <a:ext cx="6733073" cy="839268"/>
            </a:xfrm>
            <a:prstGeom prst="rect">
              <a:avLst/>
            </a:prstGeom>
          </p:spPr>
          <p:txBody>
            <a:bodyPr lIns="43425" tIns="43425" rIns="43425" bIns="43425" rtlCol="0" anchor="ctr"/>
            <a:lstStyle/>
            <a:p>
              <a:pPr algn="ctr">
                <a:lnSpc>
                  <a:spcPts val="1540"/>
                </a:lnSpc>
              </a:pPr>
              <a:endParaRPr/>
            </a:p>
          </p:txBody>
        </p:sp>
      </p:grpSp>
      <p:sp>
        <p:nvSpPr>
          <p:cNvPr id="9" name="TextBox 9"/>
          <p:cNvSpPr txBox="1"/>
          <p:nvPr/>
        </p:nvSpPr>
        <p:spPr>
          <a:xfrm>
            <a:off x="4420296" y="1900994"/>
            <a:ext cx="9873687" cy="912410"/>
          </a:xfrm>
          <a:prstGeom prst="rect">
            <a:avLst/>
          </a:prstGeom>
        </p:spPr>
        <p:txBody>
          <a:bodyPr lIns="0" tIns="0" rIns="0" bIns="0" rtlCol="0" anchor="t">
            <a:spAutoFit/>
          </a:bodyPr>
          <a:lstStyle/>
          <a:p>
            <a:pPr algn="ctr">
              <a:lnSpc>
                <a:spcPts val="6934"/>
              </a:lnSpc>
            </a:pPr>
            <a:r>
              <a:rPr lang="en-US" sz="4953" b="1">
                <a:solidFill>
                  <a:srgbClr val="006EB6"/>
                </a:solidFill>
                <a:latin typeface="gobCL Heavy"/>
                <a:ea typeface="gobCL Heavy"/>
                <a:cs typeface="gobCL Heavy"/>
                <a:sym typeface="gobCL Heavy"/>
              </a:rPr>
              <a:t>RESULTADOS DE APRENDIZAJES</a:t>
            </a:r>
          </a:p>
        </p:txBody>
      </p:sp>
      <p:grpSp>
        <p:nvGrpSpPr>
          <p:cNvPr id="10" name="Group 10"/>
          <p:cNvGrpSpPr/>
          <p:nvPr/>
        </p:nvGrpSpPr>
        <p:grpSpPr>
          <a:xfrm>
            <a:off x="3685820" y="3833304"/>
            <a:ext cx="11579260" cy="1482986"/>
            <a:chOff x="0" y="0"/>
            <a:chExt cx="3586878" cy="459381"/>
          </a:xfrm>
        </p:grpSpPr>
        <p:sp>
          <p:nvSpPr>
            <p:cNvPr id="11" name="Freeform 11"/>
            <p:cNvSpPr/>
            <p:nvPr/>
          </p:nvSpPr>
          <p:spPr>
            <a:xfrm>
              <a:off x="0" y="0"/>
              <a:ext cx="3586878" cy="459381"/>
            </a:xfrm>
            <a:custGeom>
              <a:avLst/>
              <a:gdLst/>
              <a:ahLst/>
              <a:cxnLst/>
              <a:rect l="l" t="t" r="r" b="b"/>
              <a:pathLst>
                <a:path w="3586878" h="459381">
                  <a:moveTo>
                    <a:pt x="34099" y="0"/>
                  </a:moveTo>
                  <a:lnTo>
                    <a:pt x="3552779" y="0"/>
                  </a:lnTo>
                  <a:cubicBezTo>
                    <a:pt x="3561823" y="0"/>
                    <a:pt x="3570496" y="3593"/>
                    <a:pt x="3576891" y="9987"/>
                  </a:cubicBezTo>
                  <a:cubicBezTo>
                    <a:pt x="3583286" y="16382"/>
                    <a:pt x="3586878" y="25055"/>
                    <a:pt x="3586878" y="34099"/>
                  </a:cubicBezTo>
                  <a:lnTo>
                    <a:pt x="3586878" y="425282"/>
                  </a:lnTo>
                  <a:cubicBezTo>
                    <a:pt x="3586878" y="434326"/>
                    <a:pt x="3583286" y="442999"/>
                    <a:pt x="3576891" y="449394"/>
                  </a:cubicBezTo>
                  <a:cubicBezTo>
                    <a:pt x="3570496" y="455788"/>
                    <a:pt x="3561823" y="459381"/>
                    <a:pt x="3552779" y="459381"/>
                  </a:cubicBezTo>
                  <a:lnTo>
                    <a:pt x="34099" y="459381"/>
                  </a:lnTo>
                  <a:cubicBezTo>
                    <a:pt x="15267" y="459381"/>
                    <a:pt x="0" y="444114"/>
                    <a:pt x="0" y="425282"/>
                  </a:cubicBezTo>
                  <a:lnTo>
                    <a:pt x="0" y="34099"/>
                  </a:lnTo>
                  <a:cubicBezTo>
                    <a:pt x="0" y="15267"/>
                    <a:pt x="15267" y="0"/>
                    <a:pt x="34099" y="0"/>
                  </a:cubicBezTo>
                  <a:close/>
                </a:path>
              </a:pathLst>
            </a:custGeom>
            <a:solidFill>
              <a:srgbClr val="F6F6F6"/>
            </a:solidFill>
          </p:spPr>
          <p:txBody>
            <a:bodyPr/>
            <a:lstStyle/>
            <a:p>
              <a:endParaRPr lang="es-ES_tradnl"/>
            </a:p>
          </p:txBody>
        </p:sp>
        <p:sp>
          <p:nvSpPr>
            <p:cNvPr id="12" name="TextBox 12"/>
            <p:cNvSpPr txBox="1"/>
            <p:nvPr/>
          </p:nvSpPr>
          <p:spPr>
            <a:xfrm>
              <a:off x="0" y="-38100"/>
              <a:ext cx="3586878" cy="497481"/>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2630963" y="3918821"/>
            <a:ext cx="1311952" cy="131195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EB6"/>
            </a:solidFill>
          </p:spPr>
          <p:txBody>
            <a:bodyPr/>
            <a:lstStyle/>
            <a:p>
              <a:endParaRPr lang="es-ES_tradnl"/>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2948326" y="4183708"/>
            <a:ext cx="797761" cy="877428"/>
          </a:xfrm>
          <a:prstGeom prst="rect">
            <a:avLst/>
          </a:prstGeom>
        </p:spPr>
        <p:txBody>
          <a:bodyPr lIns="0" tIns="0" rIns="0" bIns="0" rtlCol="0" anchor="t">
            <a:spAutoFit/>
          </a:bodyPr>
          <a:lstStyle/>
          <a:p>
            <a:pPr marL="0" lvl="1" indent="0" algn="l">
              <a:lnSpc>
                <a:spcPts val="6675"/>
              </a:lnSpc>
              <a:spcBef>
                <a:spcPct val="0"/>
              </a:spcBef>
            </a:pPr>
            <a:r>
              <a:rPr lang="en-US" sz="6419" b="1" i="1" spc="192">
                <a:solidFill>
                  <a:srgbClr val="FFFFFF"/>
                </a:solidFill>
                <a:latin typeface="Barlow Condensed Bold Italics"/>
                <a:ea typeface="Barlow Condensed Bold Italics"/>
                <a:cs typeface="Barlow Condensed Bold Italics"/>
                <a:sym typeface="Barlow Condensed Bold Italics"/>
              </a:rPr>
              <a:t>01</a:t>
            </a:r>
          </a:p>
        </p:txBody>
      </p:sp>
      <p:grpSp>
        <p:nvGrpSpPr>
          <p:cNvPr id="17" name="Group 17"/>
          <p:cNvGrpSpPr/>
          <p:nvPr/>
        </p:nvGrpSpPr>
        <p:grpSpPr>
          <a:xfrm>
            <a:off x="3685820" y="5578566"/>
            <a:ext cx="11579260" cy="1482986"/>
            <a:chOff x="0" y="0"/>
            <a:chExt cx="3586878" cy="459381"/>
          </a:xfrm>
        </p:grpSpPr>
        <p:sp>
          <p:nvSpPr>
            <p:cNvPr id="18" name="Freeform 18"/>
            <p:cNvSpPr/>
            <p:nvPr/>
          </p:nvSpPr>
          <p:spPr>
            <a:xfrm>
              <a:off x="0" y="0"/>
              <a:ext cx="3586878" cy="459381"/>
            </a:xfrm>
            <a:custGeom>
              <a:avLst/>
              <a:gdLst/>
              <a:ahLst/>
              <a:cxnLst/>
              <a:rect l="l" t="t" r="r" b="b"/>
              <a:pathLst>
                <a:path w="3586878" h="459381">
                  <a:moveTo>
                    <a:pt x="34099" y="0"/>
                  </a:moveTo>
                  <a:lnTo>
                    <a:pt x="3552779" y="0"/>
                  </a:lnTo>
                  <a:cubicBezTo>
                    <a:pt x="3561823" y="0"/>
                    <a:pt x="3570496" y="3593"/>
                    <a:pt x="3576891" y="9987"/>
                  </a:cubicBezTo>
                  <a:cubicBezTo>
                    <a:pt x="3583286" y="16382"/>
                    <a:pt x="3586878" y="25055"/>
                    <a:pt x="3586878" y="34099"/>
                  </a:cubicBezTo>
                  <a:lnTo>
                    <a:pt x="3586878" y="425282"/>
                  </a:lnTo>
                  <a:cubicBezTo>
                    <a:pt x="3586878" y="434326"/>
                    <a:pt x="3583286" y="442999"/>
                    <a:pt x="3576891" y="449394"/>
                  </a:cubicBezTo>
                  <a:cubicBezTo>
                    <a:pt x="3570496" y="455788"/>
                    <a:pt x="3561823" y="459381"/>
                    <a:pt x="3552779" y="459381"/>
                  </a:cubicBezTo>
                  <a:lnTo>
                    <a:pt x="34099" y="459381"/>
                  </a:lnTo>
                  <a:cubicBezTo>
                    <a:pt x="15267" y="459381"/>
                    <a:pt x="0" y="444114"/>
                    <a:pt x="0" y="425282"/>
                  </a:cubicBezTo>
                  <a:lnTo>
                    <a:pt x="0" y="34099"/>
                  </a:lnTo>
                  <a:cubicBezTo>
                    <a:pt x="0" y="15267"/>
                    <a:pt x="15267" y="0"/>
                    <a:pt x="34099" y="0"/>
                  </a:cubicBezTo>
                  <a:close/>
                </a:path>
              </a:pathLst>
            </a:custGeom>
            <a:solidFill>
              <a:srgbClr val="F6F6F6"/>
            </a:solidFill>
          </p:spPr>
          <p:txBody>
            <a:bodyPr/>
            <a:lstStyle/>
            <a:p>
              <a:endParaRPr lang="es-ES_tradnl"/>
            </a:p>
          </p:txBody>
        </p:sp>
        <p:sp>
          <p:nvSpPr>
            <p:cNvPr id="19" name="TextBox 19"/>
            <p:cNvSpPr txBox="1"/>
            <p:nvPr/>
          </p:nvSpPr>
          <p:spPr>
            <a:xfrm>
              <a:off x="0" y="-38100"/>
              <a:ext cx="3586878" cy="497481"/>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2630963" y="5680467"/>
            <a:ext cx="1311952" cy="131195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EB6"/>
            </a:solidFill>
          </p:spPr>
          <p:txBody>
            <a:bodyPr/>
            <a:lstStyle/>
            <a:p>
              <a:endParaRPr lang="es-ES_tradnl"/>
            </a:p>
          </p:txBody>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2888058" y="5863753"/>
            <a:ext cx="797761" cy="879121"/>
          </a:xfrm>
          <a:prstGeom prst="rect">
            <a:avLst/>
          </a:prstGeom>
        </p:spPr>
        <p:txBody>
          <a:bodyPr lIns="0" tIns="0" rIns="0" bIns="0" rtlCol="0" anchor="t">
            <a:spAutoFit/>
          </a:bodyPr>
          <a:lstStyle/>
          <a:p>
            <a:pPr marL="0" lvl="1" indent="0" algn="l">
              <a:lnSpc>
                <a:spcPts val="6764"/>
              </a:lnSpc>
              <a:spcBef>
                <a:spcPct val="0"/>
              </a:spcBef>
            </a:pPr>
            <a:r>
              <a:rPr lang="en-US" sz="6504" b="1" i="1" spc="195">
                <a:solidFill>
                  <a:srgbClr val="FFFFFF"/>
                </a:solidFill>
                <a:latin typeface="Barlow Condensed Bold Italics"/>
                <a:ea typeface="Barlow Condensed Bold Italics"/>
                <a:cs typeface="Barlow Condensed Bold Italics"/>
                <a:sym typeface="Barlow Condensed Bold Italics"/>
              </a:rPr>
              <a:t>02</a:t>
            </a:r>
          </a:p>
        </p:txBody>
      </p:sp>
      <p:sp>
        <p:nvSpPr>
          <p:cNvPr id="24" name="TextBox 24"/>
          <p:cNvSpPr txBox="1"/>
          <p:nvPr/>
        </p:nvSpPr>
        <p:spPr>
          <a:xfrm>
            <a:off x="4412083" y="4182182"/>
            <a:ext cx="9991510" cy="784152"/>
          </a:xfrm>
          <a:prstGeom prst="rect">
            <a:avLst/>
          </a:prstGeom>
        </p:spPr>
        <p:txBody>
          <a:bodyPr lIns="0" tIns="0" rIns="0" bIns="0" rtlCol="0" anchor="t">
            <a:spAutoFit/>
          </a:bodyPr>
          <a:lstStyle/>
          <a:p>
            <a:pPr algn="l">
              <a:lnSpc>
                <a:spcPts val="3112"/>
              </a:lnSpc>
            </a:pPr>
            <a:r>
              <a:rPr lang="en-US" sz="2637">
                <a:solidFill>
                  <a:srgbClr val="000000"/>
                </a:solidFill>
                <a:latin typeface="Roboto 1"/>
                <a:ea typeface="Roboto 1"/>
                <a:cs typeface="Roboto 1"/>
                <a:sym typeface="Roboto 1"/>
              </a:rPr>
              <a:t>Comprender el concepto de reorganización empresarial y su relación con la planificación, elusión y la legítima razón de negocios.</a:t>
            </a:r>
          </a:p>
        </p:txBody>
      </p:sp>
      <p:sp>
        <p:nvSpPr>
          <p:cNvPr id="25" name="TextBox 25"/>
          <p:cNvSpPr txBox="1"/>
          <p:nvPr/>
        </p:nvSpPr>
        <p:spPr>
          <a:xfrm>
            <a:off x="4412083" y="5927983"/>
            <a:ext cx="10549313" cy="784152"/>
          </a:xfrm>
          <a:prstGeom prst="rect">
            <a:avLst/>
          </a:prstGeom>
        </p:spPr>
        <p:txBody>
          <a:bodyPr lIns="0" tIns="0" rIns="0" bIns="0" rtlCol="0" anchor="t">
            <a:spAutoFit/>
          </a:bodyPr>
          <a:lstStyle/>
          <a:p>
            <a:pPr algn="l">
              <a:lnSpc>
                <a:spcPts val="3112"/>
              </a:lnSpc>
            </a:pPr>
            <a:r>
              <a:rPr lang="en-US" sz="2637">
                <a:solidFill>
                  <a:srgbClr val="000000"/>
                </a:solidFill>
                <a:latin typeface="Roboto 1"/>
                <a:ea typeface="Roboto 1"/>
                <a:cs typeface="Roboto 1"/>
                <a:sym typeface="Roboto 1"/>
              </a:rPr>
              <a:t>Comprender y aplicar los distintos efectos tributarios en los casos de transformación de sociedades y conversión de empresas individuales. </a:t>
            </a:r>
          </a:p>
        </p:txBody>
      </p:sp>
      <p:sp>
        <p:nvSpPr>
          <p:cNvPr id="26" name="Freeform 26"/>
          <p:cNvSpPr/>
          <p:nvPr/>
        </p:nvSpPr>
        <p:spPr>
          <a:xfrm rot="5400000">
            <a:off x="-1643525" y="9165988"/>
            <a:ext cx="4945828" cy="3118405"/>
          </a:xfrm>
          <a:custGeom>
            <a:avLst/>
            <a:gdLst/>
            <a:ahLst/>
            <a:cxnLst/>
            <a:rect l="l" t="t" r="r" b="b"/>
            <a:pathLst>
              <a:path w="4945828" h="3118405">
                <a:moveTo>
                  <a:pt x="0" y="0"/>
                </a:moveTo>
                <a:lnTo>
                  <a:pt x="4945828" y="0"/>
                </a:lnTo>
                <a:lnTo>
                  <a:pt x="4945828" y="3118405"/>
                </a:lnTo>
                <a:lnTo>
                  <a:pt x="0" y="3118405"/>
                </a:lnTo>
                <a:lnTo>
                  <a:pt x="0" y="0"/>
                </a:lnTo>
                <a:close/>
              </a:path>
            </a:pathLst>
          </a:custGeom>
          <a:blipFill>
            <a:blip r:embed="rId4"/>
            <a:stretch>
              <a:fillRect t="-1446" r="-3514" b="-1446"/>
            </a:stretch>
          </a:blipFill>
        </p:spPr>
        <p:txBody>
          <a:bodyPr/>
          <a:lstStyle/>
          <a:p>
            <a:endParaRPr lang="es-ES_tradnl"/>
          </a:p>
        </p:txBody>
      </p:sp>
      <p:grpSp>
        <p:nvGrpSpPr>
          <p:cNvPr id="27" name="Group 27"/>
          <p:cNvGrpSpPr/>
          <p:nvPr/>
        </p:nvGrpSpPr>
        <p:grpSpPr>
          <a:xfrm>
            <a:off x="3949296" y="7393589"/>
            <a:ext cx="11315784" cy="1482986"/>
            <a:chOff x="0" y="0"/>
            <a:chExt cx="3505262" cy="459381"/>
          </a:xfrm>
        </p:grpSpPr>
        <p:sp>
          <p:nvSpPr>
            <p:cNvPr id="28" name="Freeform 28"/>
            <p:cNvSpPr/>
            <p:nvPr/>
          </p:nvSpPr>
          <p:spPr>
            <a:xfrm>
              <a:off x="0" y="0"/>
              <a:ext cx="3505262" cy="459381"/>
            </a:xfrm>
            <a:custGeom>
              <a:avLst/>
              <a:gdLst/>
              <a:ahLst/>
              <a:cxnLst/>
              <a:rect l="l" t="t" r="r" b="b"/>
              <a:pathLst>
                <a:path w="3505262" h="459381">
                  <a:moveTo>
                    <a:pt x="34893" y="0"/>
                  </a:moveTo>
                  <a:lnTo>
                    <a:pt x="3470369" y="0"/>
                  </a:lnTo>
                  <a:cubicBezTo>
                    <a:pt x="3489640" y="0"/>
                    <a:pt x="3505262" y="15622"/>
                    <a:pt x="3505262" y="34893"/>
                  </a:cubicBezTo>
                  <a:lnTo>
                    <a:pt x="3505262" y="424488"/>
                  </a:lnTo>
                  <a:cubicBezTo>
                    <a:pt x="3505262" y="433742"/>
                    <a:pt x="3501585" y="442617"/>
                    <a:pt x="3495042" y="449161"/>
                  </a:cubicBezTo>
                  <a:cubicBezTo>
                    <a:pt x="3488498" y="455705"/>
                    <a:pt x="3479623" y="459381"/>
                    <a:pt x="3470369" y="459381"/>
                  </a:cubicBezTo>
                  <a:lnTo>
                    <a:pt x="34893" y="459381"/>
                  </a:lnTo>
                  <a:cubicBezTo>
                    <a:pt x="25639" y="459381"/>
                    <a:pt x="16763" y="455705"/>
                    <a:pt x="10220" y="449161"/>
                  </a:cubicBezTo>
                  <a:cubicBezTo>
                    <a:pt x="3676" y="442617"/>
                    <a:pt x="0" y="433742"/>
                    <a:pt x="0" y="424488"/>
                  </a:cubicBezTo>
                  <a:lnTo>
                    <a:pt x="0" y="34893"/>
                  </a:lnTo>
                  <a:cubicBezTo>
                    <a:pt x="0" y="25639"/>
                    <a:pt x="3676" y="16763"/>
                    <a:pt x="10220" y="10220"/>
                  </a:cubicBezTo>
                  <a:cubicBezTo>
                    <a:pt x="16763" y="3676"/>
                    <a:pt x="25639" y="0"/>
                    <a:pt x="34893" y="0"/>
                  </a:cubicBezTo>
                  <a:close/>
                </a:path>
              </a:pathLst>
            </a:custGeom>
            <a:solidFill>
              <a:srgbClr val="F6F6F6"/>
            </a:solidFill>
          </p:spPr>
          <p:txBody>
            <a:bodyPr/>
            <a:lstStyle/>
            <a:p>
              <a:endParaRPr lang="es-ES_tradnl"/>
            </a:p>
          </p:txBody>
        </p:sp>
        <p:sp>
          <p:nvSpPr>
            <p:cNvPr id="29" name="TextBox 29"/>
            <p:cNvSpPr txBox="1"/>
            <p:nvPr/>
          </p:nvSpPr>
          <p:spPr>
            <a:xfrm>
              <a:off x="0" y="-38100"/>
              <a:ext cx="3505262" cy="497481"/>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4412083" y="7743006"/>
            <a:ext cx="10549313" cy="784152"/>
          </a:xfrm>
          <a:prstGeom prst="rect">
            <a:avLst/>
          </a:prstGeom>
        </p:spPr>
        <p:txBody>
          <a:bodyPr lIns="0" tIns="0" rIns="0" bIns="0" rtlCol="0" anchor="t">
            <a:spAutoFit/>
          </a:bodyPr>
          <a:lstStyle/>
          <a:p>
            <a:pPr algn="l">
              <a:lnSpc>
                <a:spcPts val="3112"/>
              </a:lnSpc>
            </a:pPr>
            <a:r>
              <a:rPr lang="en-US" sz="2637">
                <a:solidFill>
                  <a:srgbClr val="000000"/>
                </a:solidFill>
                <a:latin typeface="Roboto 1"/>
                <a:ea typeface="Roboto 1"/>
                <a:cs typeface="Roboto 1"/>
                <a:sym typeface="Roboto 1"/>
              </a:rPr>
              <a:t>Comprender y aplicar los distintos efectos tributarios en los casos de división y fusión de sociedades.</a:t>
            </a:r>
          </a:p>
        </p:txBody>
      </p:sp>
      <p:grpSp>
        <p:nvGrpSpPr>
          <p:cNvPr id="31" name="Group 31"/>
          <p:cNvGrpSpPr/>
          <p:nvPr/>
        </p:nvGrpSpPr>
        <p:grpSpPr>
          <a:xfrm>
            <a:off x="2691231" y="7525037"/>
            <a:ext cx="1311952" cy="1311952"/>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EB6"/>
            </a:solidFill>
          </p:spPr>
          <p:txBody>
            <a:bodyPr/>
            <a:lstStyle/>
            <a:p>
              <a:endParaRPr lang="es-ES_tradnl"/>
            </a:p>
          </p:txBody>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4" name="TextBox 34"/>
          <p:cNvSpPr txBox="1"/>
          <p:nvPr/>
        </p:nvSpPr>
        <p:spPr>
          <a:xfrm>
            <a:off x="2948326" y="7783683"/>
            <a:ext cx="797761" cy="879121"/>
          </a:xfrm>
          <a:prstGeom prst="rect">
            <a:avLst/>
          </a:prstGeom>
        </p:spPr>
        <p:txBody>
          <a:bodyPr lIns="0" tIns="0" rIns="0" bIns="0" rtlCol="0" anchor="t">
            <a:spAutoFit/>
          </a:bodyPr>
          <a:lstStyle/>
          <a:p>
            <a:pPr marL="0" lvl="1" indent="0" algn="l">
              <a:lnSpc>
                <a:spcPts val="6764"/>
              </a:lnSpc>
              <a:spcBef>
                <a:spcPct val="0"/>
              </a:spcBef>
            </a:pPr>
            <a:r>
              <a:rPr lang="en-US" sz="6504" b="1" i="1" spc="195" dirty="0">
                <a:solidFill>
                  <a:srgbClr val="FFFFFF"/>
                </a:solidFill>
                <a:latin typeface="Barlow Condensed Bold Italics"/>
                <a:ea typeface="Barlow Condensed Bold Italics"/>
                <a:cs typeface="Barlow Condensed Bold Italics"/>
                <a:sym typeface="Barlow Condensed Bold Italics"/>
              </a:rPr>
              <a:t>03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588C"/>
        </a:solidFill>
        <a:effectLst/>
      </p:bgPr>
    </p:bg>
    <p:spTree>
      <p:nvGrpSpPr>
        <p:cNvPr id="1" name=""/>
        <p:cNvGrpSpPr/>
        <p:nvPr/>
      </p:nvGrpSpPr>
      <p:grpSpPr>
        <a:xfrm>
          <a:off x="0" y="0"/>
          <a:ext cx="0" cy="0"/>
          <a:chOff x="0" y="0"/>
          <a:chExt cx="0" cy="0"/>
        </a:xfrm>
      </p:grpSpPr>
      <p:sp>
        <p:nvSpPr>
          <p:cNvPr id="2" name="Freeform 2"/>
          <p:cNvSpPr/>
          <p:nvPr/>
        </p:nvSpPr>
        <p:spPr>
          <a:xfrm>
            <a:off x="-137380" y="-765412"/>
            <a:ext cx="4498764" cy="1008832"/>
          </a:xfrm>
          <a:custGeom>
            <a:avLst/>
            <a:gdLst/>
            <a:ahLst/>
            <a:cxnLst/>
            <a:rect l="l" t="t" r="r" b="b"/>
            <a:pathLst>
              <a:path w="4498764" h="1008832">
                <a:moveTo>
                  <a:pt x="0" y="0"/>
                </a:moveTo>
                <a:lnTo>
                  <a:pt x="4498764" y="0"/>
                </a:lnTo>
                <a:lnTo>
                  <a:pt x="4498764" y="1008832"/>
                </a:lnTo>
                <a:lnTo>
                  <a:pt x="0" y="1008832"/>
                </a:lnTo>
                <a:lnTo>
                  <a:pt x="0" y="0"/>
                </a:lnTo>
                <a:close/>
              </a:path>
            </a:pathLst>
          </a:custGeom>
          <a:blipFill>
            <a:blip r:embed="rId2"/>
            <a:stretch>
              <a:fillRect r="-5979"/>
            </a:stretch>
          </a:blipFill>
        </p:spPr>
        <p:txBody>
          <a:bodyPr/>
          <a:lstStyle/>
          <a:p>
            <a:endParaRPr lang="es-ES_tradnl"/>
          </a:p>
        </p:txBody>
      </p:sp>
      <p:sp>
        <p:nvSpPr>
          <p:cNvPr id="3" name="Freeform 3"/>
          <p:cNvSpPr/>
          <p:nvPr/>
        </p:nvSpPr>
        <p:spPr>
          <a:xfrm>
            <a:off x="186790" y="2058499"/>
            <a:ext cx="495529" cy="1880986"/>
          </a:xfrm>
          <a:custGeom>
            <a:avLst/>
            <a:gdLst/>
            <a:ahLst/>
            <a:cxnLst/>
            <a:rect l="l" t="t" r="r" b="b"/>
            <a:pathLst>
              <a:path w="495529" h="1880986">
                <a:moveTo>
                  <a:pt x="0" y="0"/>
                </a:moveTo>
                <a:lnTo>
                  <a:pt x="495528" y="0"/>
                </a:lnTo>
                <a:lnTo>
                  <a:pt x="495528" y="1880986"/>
                </a:lnTo>
                <a:lnTo>
                  <a:pt x="0" y="1880986"/>
                </a:lnTo>
                <a:lnTo>
                  <a:pt x="0" y="0"/>
                </a:lnTo>
                <a:close/>
              </a:path>
            </a:pathLst>
          </a:custGeom>
          <a:blipFill>
            <a:blip r:embed="rId3"/>
            <a:stretch>
              <a:fillRect/>
            </a:stretch>
          </a:blipFill>
        </p:spPr>
        <p:txBody>
          <a:bodyPr/>
          <a:lstStyle/>
          <a:p>
            <a:endParaRPr lang="es-ES_tradnl"/>
          </a:p>
        </p:txBody>
      </p:sp>
      <p:sp>
        <p:nvSpPr>
          <p:cNvPr id="4" name="Freeform 4"/>
          <p:cNvSpPr/>
          <p:nvPr/>
        </p:nvSpPr>
        <p:spPr>
          <a:xfrm rot="-10800000">
            <a:off x="14040379" y="10072078"/>
            <a:ext cx="4498764" cy="1008832"/>
          </a:xfrm>
          <a:custGeom>
            <a:avLst/>
            <a:gdLst/>
            <a:ahLst/>
            <a:cxnLst/>
            <a:rect l="l" t="t" r="r" b="b"/>
            <a:pathLst>
              <a:path w="4498764" h="1008832">
                <a:moveTo>
                  <a:pt x="0" y="0"/>
                </a:moveTo>
                <a:lnTo>
                  <a:pt x="4498764" y="0"/>
                </a:lnTo>
                <a:lnTo>
                  <a:pt x="4498764" y="1008832"/>
                </a:lnTo>
                <a:lnTo>
                  <a:pt x="0" y="1008832"/>
                </a:lnTo>
                <a:lnTo>
                  <a:pt x="0" y="0"/>
                </a:lnTo>
                <a:close/>
              </a:path>
            </a:pathLst>
          </a:custGeom>
          <a:blipFill>
            <a:blip r:embed="rId2"/>
            <a:stretch>
              <a:fillRect r="-5979"/>
            </a:stretch>
          </a:blipFill>
        </p:spPr>
        <p:txBody>
          <a:bodyPr/>
          <a:lstStyle/>
          <a:p>
            <a:endParaRPr lang="es-ES_tradnl"/>
          </a:p>
        </p:txBody>
      </p:sp>
      <p:sp>
        <p:nvSpPr>
          <p:cNvPr id="5" name="Freeform 5"/>
          <p:cNvSpPr/>
          <p:nvPr/>
        </p:nvSpPr>
        <p:spPr>
          <a:xfrm rot="-5400000">
            <a:off x="14786386" y="-3394688"/>
            <a:ext cx="4945828" cy="3118405"/>
          </a:xfrm>
          <a:custGeom>
            <a:avLst/>
            <a:gdLst/>
            <a:ahLst/>
            <a:cxnLst/>
            <a:rect l="l" t="t" r="r" b="b"/>
            <a:pathLst>
              <a:path w="4945828" h="3118405">
                <a:moveTo>
                  <a:pt x="0" y="0"/>
                </a:moveTo>
                <a:lnTo>
                  <a:pt x="4945828" y="0"/>
                </a:lnTo>
                <a:lnTo>
                  <a:pt x="4945828" y="3118406"/>
                </a:lnTo>
                <a:lnTo>
                  <a:pt x="0" y="3118406"/>
                </a:lnTo>
                <a:lnTo>
                  <a:pt x="0" y="0"/>
                </a:lnTo>
                <a:close/>
              </a:path>
            </a:pathLst>
          </a:custGeom>
          <a:blipFill>
            <a:blip r:embed="rId4"/>
            <a:stretch>
              <a:fillRect t="-1446" r="-3514" b="-1446"/>
            </a:stretch>
          </a:blipFill>
        </p:spPr>
        <p:txBody>
          <a:bodyPr/>
          <a:lstStyle/>
          <a:p>
            <a:endParaRPr lang="es-ES_tradnl"/>
          </a:p>
        </p:txBody>
      </p:sp>
      <p:graphicFrame>
        <p:nvGraphicFramePr>
          <p:cNvPr id="6" name="Table 6"/>
          <p:cNvGraphicFramePr>
            <a:graphicFrameLocks noGrp="1"/>
          </p:cNvGraphicFramePr>
          <p:nvPr>
            <p:extLst>
              <p:ext uri="{D42A27DB-BD31-4B8C-83A1-F6EECF244321}">
                <p14:modId xmlns:p14="http://schemas.microsoft.com/office/powerpoint/2010/main" val="3530828841"/>
              </p:ext>
            </p:extLst>
          </p:nvPr>
        </p:nvGraphicFramePr>
        <p:xfrm>
          <a:off x="471668" y="390303"/>
          <a:ext cx="17344664" cy="9681774"/>
        </p:xfrm>
        <a:graphic>
          <a:graphicData uri="http://schemas.openxmlformats.org/drawingml/2006/table">
            <a:tbl>
              <a:tblPr/>
              <a:tblGrid>
                <a:gridCol w="1624853">
                  <a:extLst>
                    <a:ext uri="{9D8B030D-6E8A-4147-A177-3AD203B41FA5}">
                      <a16:colId xmlns:a16="http://schemas.microsoft.com/office/drawing/2014/main" val="20000"/>
                    </a:ext>
                  </a:extLst>
                </a:gridCol>
                <a:gridCol w="2625049">
                  <a:extLst>
                    <a:ext uri="{9D8B030D-6E8A-4147-A177-3AD203B41FA5}">
                      <a16:colId xmlns:a16="http://schemas.microsoft.com/office/drawing/2014/main" val="20001"/>
                    </a:ext>
                  </a:extLst>
                </a:gridCol>
                <a:gridCol w="1589036">
                  <a:extLst>
                    <a:ext uri="{9D8B030D-6E8A-4147-A177-3AD203B41FA5}">
                      <a16:colId xmlns:a16="http://schemas.microsoft.com/office/drawing/2014/main" val="20002"/>
                    </a:ext>
                  </a:extLst>
                </a:gridCol>
                <a:gridCol w="7777748">
                  <a:extLst>
                    <a:ext uri="{9D8B030D-6E8A-4147-A177-3AD203B41FA5}">
                      <a16:colId xmlns:a16="http://schemas.microsoft.com/office/drawing/2014/main" val="20003"/>
                    </a:ext>
                  </a:extLst>
                </a:gridCol>
                <a:gridCol w="3727978">
                  <a:extLst>
                    <a:ext uri="{9D8B030D-6E8A-4147-A177-3AD203B41FA5}">
                      <a16:colId xmlns:a16="http://schemas.microsoft.com/office/drawing/2014/main" val="20004"/>
                    </a:ext>
                  </a:extLst>
                </a:gridCol>
              </a:tblGrid>
              <a:tr h="717197">
                <a:tc gridSpan="5">
                  <a:txBody>
                    <a:bodyPr/>
                    <a:lstStyle/>
                    <a:p>
                      <a:pPr algn="ctr">
                        <a:lnSpc>
                          <a:spcPts val="4199"/>
                        </a:lnSpc>
                        <a:defRPr/>
                      </a:pPr>
                      <a:r>
                        <a:rPr lang="en-US" sz="2999" b="1">
                          <a:solidFill>
                            <a:srgbClr val="006EB6"/>
                          </a:solidFill>
                          <a:latin typeface="gobCL Heavy"/>
                          <a:ea typeface="gobCL Heavy"/>
                          <a:cs typeface="gobCL Heavy"/>
                          <a:sym typeface="gobCL Heavy"/>
                        </a:rPr>
                        <a:t>PLANIFICACIÓN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hMerge="1">
                  <a:txBody>
                    <a:bodyPr/>
                    <a:lstStyle/>
                    <a:p>
                      <a:pPr algn="ctr">
                        <a:lnSpc>
                          <a:spcPts val="4199"/>
                        </a:lnSpc>
                        <a:defRPr/>
                      </a:pPr>
                      <a:r>
                        <a:rPr lang="en-US" sz="2999" b="1">
                          <a:solidFill>
                            <a:srgbClr val="006EB6"/>
                          </a:solidFill>
                          <a:latin typeface="gobCL Heavy"/>
                          <a:ea typeface="gobCL Heavy"/>
                          <a:cs typeface="gobCL Heavy"/>
                          <a:sym typeface="gobCL Heavy"/>
                        </a:rPr>
                        <a:t>PLANIFICACIÓN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hMerge="1">
                  <a:txBody>
                    <a:bodyPr/>
                    <a:lstStyle/>
                    <a:p>
                      <a:pPr algn="ctr">
                        <a:lnSpc>
                          <a:spcPts val="4199"/>
                        </a:lnSpc>
                        <a:defRPr/>
                      </a:pPr>
                      <a:r>
                        <a:rPr lang="en-US" sz="2999" b="1">
                          <a:solidFill>
                            <a:srgbClr val="006EB6"/>
                          </a:solidFill>
                          <a:latin typeface="gobCL Heavy"/>
                          <a:ea typeface="gobCL Heavy"/>
                          <a:cs typeface="gobCL Heavy"/>
                          <a:sym typeface="gobCL Heavy"/>
                        </a:rPr>
                        <a:t>PLANIFICACIÓN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hMerge="1">
                  <a:txBody>
                    <a:bodyPr/>
                    <a:lstStyle/>
                    <a:p>
                      <a:pPr algn="ctr">
                        <a:lnSpc>
                          <a:spcPts val="4199"/>
                        </a:lnSpc>
                        <a:defRPr/>
                      </a:pPr>
                      <a:r>
                        <a:rPr lang="en-US" sz="2999" b="1">
                          <a:solidFill>
                            <a:srgbClr val="006EB6"/>
                          </a:solidFill>
                          <a:latin typeface="gobCL Heavy"/>
                          <a:ea typeface="gobCL Heavy"/>
                          <a:cs typeface="gobCL Heavy"/>
                          <a:sym typeface="gobCL Heavy"/>
                        </a:rPr>
                        <a:t>PLANIFICACIÓN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hMerge="1">
                  <a:txBody>
                    <a:bodyPr/>
                    <a:lstStyle/>
                    <a:p>
                      <a:pPr algn="ctr">
                        <a:lnSpc>
                          <a:spcPts val="4199"/>
                        </a:lnSpc>
                        <a:defRPr/>
                      </a:pPr>
                      <a:r>
                        <a:rPr lang="en-US" sz="2999" b="1">
                          <a:solidFill>
                            <a:srgbClr val="006EB6"/>
                          </a:solidFill>
                          <a:latin typeface="gobCL Heavy"/>
                          <a:ea typeface="gobCL Heavy"/>
                          <a:cs typeface="gobCL Heavy"/>
                          <a:sym typeface="gobCL Heavy"/>
                        </a:rPr>
                        <a:t>PLANIFICACIÓN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92883">
                <a:tc>
                  <a:txBody>
                    <a:bodyPr/>
                    <a:lstStyle/>
                    <a:p>
                      <a:pPr algn="ctr">
                        <a:lnSpc>
                          <a:spcPts val="3359"/>
                        </a:lnSpc>
                        <a:defRPr/>
                      </a:pPr>
                      <a:r>
                        <a:rPr lang="en-US" sz="2400" b="1">
                          <a:solidFill>
                            <a:srgbClr val="006EB6"/>
                          </a:solidFill>
                          <a:latin typeface="gobCL Heavy"/>
                          <a:ea typeface="gobCL Heavy"/>
                          <a:cs typeface="gobCL Heavy"/>
                          <a:sym typeface="gobCL Heavy"/>
                        </a:rPr>
                        <a:t>FECHA</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a:txBody>
                    <a:bodyPr/>
                    <a:lstStyle/>
                    <a:p>
                      <a:pPr algn="ctr">
                        <a:lnSpc>
                          <a:spcPts val="3359"/>
                        </a:lnSpc>
                        <a:defRPr/>
                      </a:pPr>
                      <a:r>
                        <a:rPr lang="en-US" sz="2400" b="1">
                          <a:solidFill>
                            <a:srgbClr val="006EB6"/>
                          </a:solidFill>
                          <a:latin typeface="gobCL Heavy"/>
                          <a:ea typeface="gobCL Heavy"/>
                          <a:cs typeface="gobCL Heavy"/>
                          <a:sym typeface="gobCL Heavy"/>
                        </a:rPr>
                        <a:t>DÍA/HORA</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a:txBody>
                    <a:bodyPr/>
                    <a:lstStyle/>
                    <a:p>
                      <a:pPr algn="ctr">
                        <a:lnSpc>
                          <a:spcPts val="3359"/>
                        </a:lnSpc>
                        <a:defRPr/>
                      </a:pPr>
                      <a:r>
                        <a:rPr lang="en-US" sz="2400" b="1">
                          <a:solidFill>
                            <a:srgbClr val="006EB6"/>
                          </a:solidFill>
                          <a:latin typeface="gobCL Heavy"/>
                          <a:ea typeface="gobCL Heavy"/>
                          <a:cs typeface="gobCL Heavy"/>
                          <a:sym typeface="gobCL Heavy"/>
                        </a:rPr>
                        <a:t>MÓDULOS</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a:txBody>
                    <a:bodyPr/>
                    <a:lstStyle/>
                    <a:p>
                      <a:pPr algn="ctr">
                        <a:lnSpc>
                          <a:spcPts val="3359"/>
                        </a:lnSpc>
                        <a:defRPr/>
                      </a:pPr>
                      <a:r>
                        <a:rPr lang="en-US" sz="2400" b="1">
                          <a:solidFill>
                            <a:srgbClr val="006EB6"/>
                          </a:solidFill>
                          <a:latin typeface="gobCL Heavy"/>
                          <a:ea typeface="gobCL Heavy"/>
                          <a:cs typeface="gobCL Heavy"/>
                          <a:sym typeface="gobCL Heavy"/>
                        </a:rPr>
                        <a:t>CONTENIDO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a:txBody>
                    <a:bodyPr/>
                    <a:lstStyle/>
                    <a:p>
                      <a:pPr algn="ctr">
                        <a:lnSpc>
                          <a:spcPts val="3359"/>
                        </a:lnSpc>
                        <a:defRPr/>
                      </a:pPr>
                      <a:r>
                        <a:rPr lang="en-US" sz="2400" b="1">
                          <a:solidFill>
                            <a:srgbClr val="006EB6"/>
                          </a:solidFill>
                          <a:latin typeface="gobCL Heavy"/>
                          <a:ea typeface="gobCL Heavy"/>
                          <a:cs typeface="gobCL Heavy"/>
                          <a:sym typeface="gobCL Heavy"/>
                        </a:rPr>
                        <a:t>PROFESORES</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99563">
                <a:tc>
                  <a:txBody>
                    <a:bodyPr/>
                    <a:lstStyle/>
                    <a:p>
                      <a:pPr algn="ctr">
                        <a:lnSpc>
                          <a:spcPts val="3079"/>
                        </a:lnSpc>
                        <a:defRPr/>
                      </a:pPr>
                      <a:r>
                        <a:rPr lang="en-US" sz="2199">
                          <a:solidFill>
                            <a:srgbClr val="FFFFFF"/>
                          </a:solidFill>
                          <a:latin typeface="Roboto 2"/>
                          <a:ea typeface="Roboto 2"/>
                          <a:cs typeface="Roboto 2"/>
                          <a:sym typeface="Roboto 2"/>
                        </a:rPr>
                        <a:t>10 de junio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Martes</a:t>
                      </a:r>
                      <a:endParaRPr lang="en-US" sz="1100"/>
                    </a:p>
                    <a:p>
                      <a:pPr algn="ctr">
                        <a:lnSpc>
                          <a:spcPts val="3079"/>
                        </a:lnSpc>
                      </a:pPr>
                      <a:r>
                        <a:rPr lang="en-US" sz="2199">
                          <a:solidFill>
                            <a:srgbClr val="FFFFFF"/>
                          </a:solidFill>
                          <a:latin typeface="Roboto 3"/>
                          <a:ea typeface="Roboto 3"/>
                          <a:cs typeface="Roboto 3"/>
                          <a:sym typeface="Roboto 3"/>
                        </a:rPr>
                        <a:t>18:30 a 20:30 horas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1</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l">
                        <a:lnSpc>
                          <a:spcPts val="3079"/>
                        </a:lnSpc>
                        <a:defRPr/>
                      </a:pPr>
                      <a:r>
                        <a:rPr lang="en-US" sz="2199">
                          <a:solidFill>
                            <a:srgbClr val="FFFFFF"/>
                          </a:solidFill>
                          <a:latin typeface="Roboto 3"/>
                          <a:ea typeface="Roboto 3"/>
                          <a:cs typeface="Roboto 3"/>
                          <a:sym typeface="Roboto 3"/>
                        </a:rPr>
                        <a:t>1.1. Reorganización empresarial, planificación y elusión.</a:t>
                      </a:r>
                      <a:endParaRPr lang="en-US" sz="1100"/>
                    </a:p>
                    <a:p>
                      <a:pPr algn="l">
                        <a:lnSpc>
                          <a:spcPts val="3079"/>
                        </a:lnSpc>
                      </a:pPr>
                      <a:r>
                        <a:rPr lang="en-US" sz="2199">
                          <a:solidFill>
                            <a:srgbClr val="FFFFFF"/>
                          </a:solidFill>
                          <a:latin typeface="Roboto 3"/>
                          <a:ea typeface="Roboto 3"/>
                          <a:cs typeface="Roboto 3"/>
                          <a:sym typeface="Roboto 3"/>
                        </a:rPr>
                        <a:t>1.2. Análisis del artículo 64 del Código Tributario.</a:t>
                      </a:r>
                    </a:p>
                    <a:p>
                      <a:pPr algn="l">
                        <a:lnSpc>
                          <a:spcPts val="3079"/>
                        </a:lnSpc>
                      </a:pPr>
                      <a:endParaRPr lang="en-US" sz="2199">
                        <a:solidFill>
                          <a:srgbClr val="FFFFFF"/>
                        </a:solidFill>
                        <a:latin typeface="Roboto 3"/>
                        <a:ea typeface="Roboto 3"/>
                        <a:cs typeface="Roboto 3"/>
                        <a:sym typeface="Roboto 3"/>
                      </a:endParaRP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Patricia Toledo y Alvaro Magasich</a:t>
                      </a:r>
                      <a:endParaRPr lang="en-US" sz="1100"/>
                    </a:p>
                    <a:p>
                      <a:pPr algn="ctr">
                        <a:lnSpc>
                          <a:spcPts val="3079"/>
                        </a:lnSpc>
                      </a:pP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extLst>
                  <a:ext uri="{0D108BD9-81ED-4DB2-BD59-A6C34878D82A}">
                    <a16:rowId xmlns:a16="http://schemas.microsoft.com/office/drawing/2014/main" val="10002"/>
                  </a:ext>
                </a:extLst>
              </a:tr>
              <a:tr h="2091631">
                <a:tc>
                  <a:txBody>
                    <a:bodyPr/>
                    <a:lstStyle/>
                    <a:p>
                      <a:pPr algn="ctr">
                        <a:lnSpc>
                          <a:spcPts val="3079"/>
                        </a:lnSpc>
                        <a:defRPr/>
                      </a:pPr>
                      <a:r>
                        <a:rPr lang="en-US" sz="2199">
                          <a:solidFill>
                            <a:srgbClr val="FFFFFF"/>
                          </a:solidFill>
                          <a:latin typeface="Roboto 2"/>
                          <a:ea typeface="Roboto 2"/>
                          <a:cs typeface="Roboto 2"/>
                          <a:sym typeface="Roboto 2"/>
                        </a:rPr>
                        <a:t>12 de junio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Jueves </a:t>
                      </a:r>
                      <a:endParaRPr lang="en-US" sz="1100"/>
                    </a:p>
                    <a:p>
                      <a:pPr algn="ctr">
                        <a:lnSpc>
                          <a:spcPts val="3079"/>
                        </a:lnSpc>
                      </a:pPr>
                      <a:r>
                        <a:rPr lang="en-US" sz="2199">
                          <a:solidFill>
                            <a:srgbClr val="FFFFFF"/>
                          </a:solidFill>
                          <a:latin typeface="Roboto 3"/>
                          <a:ea typeface="Roboto 3"/>
                          <a:cs typeface="Roboto 3"/>
                          <a:sym typeface="Roboto 3"/>
                        </a:rPr>
                        <a:t>18:30 a 20:30 horas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2</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l">
                        <a:lnSpc>
                          <a:spcPts val="3079"/>
                        </a:lnSpc>
                        <a:defRPr/>
                      </a:pPr>
                      <a:r>
                        <a:rPr lang="en-US" sz="2199" dirty="0">
                          <a:solidFill>
                            <a:srgbClr val="FFFFFF"/>
                          </a:solidFill>
                          <a:latin typeface="Roboto 3"/>
                          <a:ea typeface="Roboto 3"/>
                          <a:cs typeface="Roboto 3"/>
                          <a:sym typeface="Roboto 3"/>
                        </a:rPr>
                        <a:t>2.1. </a:t>
                      </a:r>
                      <a:r>
                        <a:rPr lang="en-US" sz="2199" dirty="0" err="1">
                          <a:solidFill>
                            <a:srgbClr val="FFFFFF"/>
                          </a:solidFill>
                          <a:latin typeface="Roboto 3"/>
                          <a:ea typeface="Roboto 3"/>
                          <a:cs typeface="Roboto 3"/>
                          <a:sym typeface="Roboto 3"/>
                        </a:rPr>
                        <a:t>Concepto</a:t>
                      </a:r>
                      <a:r>
                        <a:rPr lang="en-US" sz="2199" dirty="0">
                          <a:solidFill>
                            <a:srgbClr val="FFFFFF"/>
                          </a:solidFill>
                          <a:latin typeface="Roboto 3"/>
                          <a:ea typeface="Roboto 3"/>
                          <a:cs typeface="Roboto 3"/>
                          <a:sym typeface="Roboto 3"/>
                        </a:rPr>
                        <a:t> de </a:t>
                      </a:r>
                      <a:r>
                        <a:rPr lang="en-US" sz="2199" dirty="0" err="1">
                          <a:solidFill>
                            <a:srgbClr val="FFFFFF"/>
                          </a:solidFill>
                          <a:latin typeface="Roboto 3"/>
                          <a:ea typeface="Roboto 3"/>
                          <a:cs typeface="Roboto 3"/>
                          <a:sym typeface="Roboto 3"/>
                        </a:rPr>
                        <a:t>transformación</a:t>
                      </a:r>
                      <a:r>
                        <a:rPr lang="en-US" sz="2199" dirty="0">
                          <a:solidFill>
                            <a:srgbClr val="FFFFFF"/>
                          </a:solidFill>
                          <a:latin typeface="Roboto 3"/>
                          <a:ea typeface="Roboto 3"/>
                          <a:cs typeface="Roboto 3"/>
                          <a:sym typeface="Roboto 3"/>
                        </a:rPr>
                        <a:t> de </a:t>
                      </a:r>
                      <a:r>
                        <a:rPr lang="en-US" sz="2199" dirty="0" err="1">
                          <a:solidFill>
                            <a:srgbClr val="FFFFFF"/>
                          </a:solidFill>
                          <a:latin typeface="Roboto 3"/>
                          <a:ea typeface="Roboto 3"/>
                          <a:cs typeface="Roboto 3"/>
                          <a:sym typeface="Roboto 3"/>
                        </a:rPr>
                        <a:t>sociedades</a:t>
                      </a:r>
                      <a:endParaRPr lang="en-US" sz="1100" dirty="0"/>
                    </a:p>
                    <a:p>
                      <a:pPr algn="l">
                        <a:lnSpc>
                          <a:spcPts val="3079"/>
                        </a:lnSpc>
                      </a:pPr>
                      <a:r>
                        <a:rPr lang="en-US" sz="2199" dirty="0">
                          <a:solidFill>
                            <a:srgbClr val="FFFFFF"/>
                          </a:solidFill>
                          <a:latin typeface="Roboto 3"/>
                          <a:ea typeface="Roboto 3"/>
                          <a:cs typeface="Roboto 3"/>
                          <a:sym typeface="Roboto 3"/>
                        </a:rPr>
                        <a:t>2.2. </a:t>
                      </a:r>
                      <a:r>
                        <a:rPr lang="en-US" sz="2199" dirty="0" err="1">
                          <a:solidFill>
                            <a:srgbClr val="FFFFFF"/>
                          </a:solidFill>
                          <a:latin typeface="Roboto 3"/>
                          <a:ea typeface="Roboto 3"/>
                          <a:cs typeface="Roboto 3"/>
                          <a:sym typeface="Roboto 3"/>
                        </a:rPr>
                        <a:t>Formalización</a:t>
                      </a:r>
                      <a:r>
                        <a:rPr lang="en-US" sz="2199" dirty="0">
                          <a:solidFill>
                            <a:srgbClr val="FFFFFF"/>
                          </a:solidFill>
                          <a:latin typeface="Roboto 3"/>
                          <a:ea typeface="Roboto 3"/>
                          <a:cs typeface="Roboto 3"/>
                          <a:sym typeface="Roboto 3"/>
                        </a:rPr>
                        <a:t> de </a:t>
                      </a:r>
                      <a:r>
                        <a:rPr lang="en-US" sz="2199" dirty="0" err="1">
                          <a:solidFill>
                            <a:srgbClr val="FFFFFF"/>
                          </a:solidFill>
                          <a:latin typeface="Roboto 3"/>
                          <a:ea typeface="Roboto 3"/>
                          <a:cs typeface="Roboto 3"/>
                          <a:sym typeface="Roboto 3"/>
                        </a:rPr>
                        <a:t>una</a:t>
                      </a:r>
                      <a:r>
                        <a:rPr lang="en-US" sz="2199" dirty="0">
                          <a:solidFill>
                            <a:srgbClr val="FFFFFF"/>
                          </a:solidFill>
                          <a:latin typeface="Roboto 3"/>
                          <a:ea typeface="Roboto 3"/>
                          <a:cs typeface="Roboto 3"/>
                          <a:sym typeface="Roboto 3"/>
                        </a:rPr>
                        <a:t> </a:t>
                      </a:r>
                      <a:r>
                        <a:rPr lang="en-US" sz="2199" dirty="0" err="1">
                          <a:solidFill>
                            <a:srgbClr val="FFFFFF"/>
                          </a:solidFill>
                          <a:latin typeface="Roboto 3"/>
                          <a:ea typeface="Roboto 3"/>
                          <a:cs typeface="Roboto 3"/>
                          <a:sym typeface="Roboto 3"/>
                        </a:rPr>
                        <a:t>transformación</a:t>
                      </a:r>
                      <a:r>
                        <a:rPr lang="en-US" sz="2199" dirty="0">
                          <a:solidFill>
                            <a:srgbClr val="FFFFFF"/>
                          </a:solidFill>
                          <a:latin typeface="Roboto 3"/>
                          <a:ea typeface="Roboto 3"/>
                          <a:cs typeface="Roboto 3"/>
                          <a:sym typeface="Roboto 3"/>
                        </a:rPr>
                        <a:t> de </a:t>
                      </a:r>
                      <a:r>
                        <a:rPr lang="en-US" sz="2199" dirty="0" err="1">
                          <a:solidFill>
                            <a:srgbClr val="FFFFFF"/>
                          </a:solidFill>
                          <a:latin typeface="Roboto 3"/>
                          <a:ea typeface="Roboto 3"/>
                          <a:cs typeface="Roboto 3"/>
                          <a:sym typeface="Roboto 3"/>
                        </a:rPr>
                        <a:t>sociedades</a:t>
                      </a:r>
                      <a:endParaRPr lang="en-US" sz="2199" dirty="0">
                        <a:solidFill>
                          <a:srgbClr val="FFFFFF"/>
                        </a:solidFill>
                        <a:latin typeface="Roboto 3"/>
                        <a:ea typeface="Roboto 3"/>
                        <a:cs typeface="Roboto 3"/>
                        <a:sym typeface="Roboto 3"/>
                      </a:endParaRPr>
                    </a:p>
                    <a:p>
                      <a:pPr algn="l">
                        <a:lnSpc>
                          <a:spcPts val="3079"/>
                        </a:lnSpc>
                      </a:pPr>
                      <a:r>
                        <a:rPr lang="en-US" sz="2199" dirty="0">
                          <a:solidFill>
                            <a:srgbClr val="FFFFFF"/>
                          </a:solidFill>
                          <a:latin typeface="Roboto 3"/>
                          <a:ea typeface="Roboto 3"/>
                          <a:cs typeface="Roboto 3"/>
                          <a:sym typeface="Roboto 3"/>
                        </a:rPr>
                        <a:t>2.3. </a:t>
                      </a:r>
                      <a:r>
                        <a:rPr lang="en-US" sz="2199" dirty="0" err="1">
                          <a:solidFill>
                            <a:srgbClr val="FFFFFF"/>
                          </a:solidFill>
                          <a:latin typeface="Roboto 3"/>
                          <a:ea typeface="Roboto 3"/>
                          <a:cs typeface="Roboto 3"/>
                          <a:sym typeface="Roboto 3"/>
                        </a:rPr>
                        <a:t>Efectos</a:t>
                      </a:r>
                      <a:r>
                        <a:rPr lang="en-US" sz="2199" dirty="0">
                          <a:solidFill>
                            <a:srgbClr val="FFFFFF"/>
                          </a:solidFill>
                          <a:latin typeface="Roboto 3"/>
                          <a:ea typeface="Roboto 3"/>
                          <a:cs typeface="Roboto 3"/>
                          <a:sym typeface="Roboto 3"/>
                        </a:rPr>
                        <a:t> </a:t>
                      </a:r>
                      <a:r>
                        <a:rPr lang="en-US" sz="2199" dirty="0" err="1">
                          <a:solidFill>
                            <a:srgbClr val="FFFFFF"/>
                          </a:solidFill>
                          <a:latin typeface="Roboto 3"/>
                          <a:ea typeface="Roboto 3"/>
                          <a:cs typeface="Roboto 3"/>
                          <a:sym typeface="Roboto 3"/>
                        </a:rPr>
                        <a:t>tributarios</a:t>
                      </a:r>
                      <a:r>
                        <a:rPr lang="en-US" sz="2199" dirty="0">
                          <a:solidFill>
                            <a:srgbClr val="FFFFFF"/>
                          </a:solidFill>
                          <a:latin typeface="Roboto 3"/>
                          <a:ea typeface="Roboto 3"/>
                          <a:cs typeface="Roboto 3"/>
                          <a:sym typeface="Roboto 3"/>
                        </a:rPr>
                        <a:t> y </a:t>
                      </a:r>
                      <a:r>
                        <a:rPr lang="en-US" sz="2199" dirty="0" err="1">
                          <a:solidFill>
                            <a:srgbClr val="FFFFFF"/>
                          </a:solidFill>
                          <a:latin typeface="Roboto 3"/>
                          <a:ea typeface="Roboto 3"/>
                          <a:cs typeface="Roboto 3"/>
                          <a:sym typeface="Roboto 3"/>
                        </a:rPr>
                        <a:t>jurisprudencia</a:t>
                      </a:r>
                      <a:r>
                        <a:rPr lang="en-US" sz="2199" dirty="0">
                          <a:solidFill>
                            <a:srgbClr val="FFFFFF"/>
                          </a:solidFill>
                          <a:latin typeface="Roboto 3"/>
                          <a:ea typeface="Roboto 3"/>
                          <a:cs typeface="Roboto 3"/>
                          <a:sym typeface="Roboto 3"/>
                        </a:rPr>
                        <a:t>.</a:t>
                      </a:r>
                    </a:p>
                    <a:p>
                      <a:pPr algn="l">
                        <a:lnSpc>
                          <a:spcPts val="3079"/>
                        </a:lnSpc>
                      </a:pPr>
                      <a:endParaRPr lang="en-US" sz="2199" dirty="0">
                        <a:solidFill>
                          <a:srgbClr val="FFFFFF"/>
                        </a:solidFill>
                        <a:latin typeface="Roboto 3"/>
                        <a:ea typeface="Roboto 3"/>
                        <a:cs typeface="Roboto 3"/>
                        <a:sym typeface="Roboto 3"/>
                      </a:endParaRP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José Ignacio Prado y Alexander Olguín</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extLst>
                  <a:ext uri="{0D108BD9-81ED-4DB2-BD59-A6C34878D82A}">
                    <a16:rowId xmlns:a16="http://schemas.microsoft.com/office/drawing/2014/main" val="10003"/>
                  </a:ext>
                </a:extLst>
              </a:tr>
              <a:tr h="2878352">
                <a:tc>
                  <a:txBody>
                    <a:bodyPr/>
                    <a:lstStyle/>
                    <a:p>
                      <a:pPr algn="ctr">
                        <a:lnSpc>
                          <a:spcPts val="3079"/>
                        </a:lnSpc>
                        <a:defRPr/>
                      </a:pPr>
                      <a:r>
                        <a:rPr lang="en-US" sz="2199">
                          <a:solidFill>
                            <a:srgbClr val="FFFFFF"/>
                          </a:solidFill>
                          <a:latin typeface="Roboto 2"/>
                          <a:ea typeface="Roboto 2"/>
                          <a:cs typeface="Roboto 2"/>
                          <a:sym typeface="Roboto 2"/>
                        </a:rPr>
                        <a:t>17 de junio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Martes </a:t>
                      </a:r>
                      <a:endParaRPr lang="en-US" sz="1100"/>
                    </a:p>
                    <a:p>
                      <a:pPr algn="ctr">
                        <a:lnSpc>
                          <a:spcPts val="3079"/>
                        </a:lnSpc>
                      </a:pPr>
                      <a:r>
                        <a:rPr lang="en-US" sz="2199">
                          <a:solidFill>
                            <a:srgbClr val="FFFFFF"/>
                          </a:solidFill>
                          <a:latin typeface="Roboto 3"/>
                          <a:ea typeface="Roboto 3"/>
                          <a:cs typeface="Roboto 3"/>
                          <a:sym typeface="Roboto 3"/>
                        </a:rPr>
                        <a:t>18:30 a 20:30 Horas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3</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l">
                        <a:lnSpc>
                          <a:spcPts val="3079"/>
                        </a:lnSpc>
                        <a:defRPr/>
                      </a:pPr>
                      <a:endParaRPr lang="en-US" sz="1100"/>
                    </a:p>
                    <a:p>
                      <a:pPr algn="l">
                        <a:lnSpc>
                          <a:spcPts val="3079"/>
                        </a:lnSpc>
                      </a:pPr>
                      <a:r>
                        <a:rPr lang="en-US" sz="2199">
                          <a:solidFill>
                            <a:srgbClr val="FFFFFF"/>
                          </a:solidFill>
                          <a:latin typeface="Roboto 3"/>
                          <a:ea typeface="Roboto 3"/>
                          <a:cs typeface="Roboto 3"/>
                          <a:sym typeface="Roboto 3"/>
                        </a:rPr>
                        <a:t>3.1. Concepto de conversión de empresa individual.</a:t>
                      </a:r>
                    </a:p>
                    <a:p>
                      <a:pPr algn="l">
                        <a:lnSpc>
                          <a:spcPts val="3079"/>
                        </a:lnSpc>
                      </a:pPr>
                      <a:r>
                        <a:rPr lang="en-US" sz="2199">
                          <a:solidFill>
                            <a:srgbClr val="FFFFFF"/>
                          </a:solidFill>
                          <a:latin typeface="Roboto 3"/>
                          <a:ea typeface="Roboto 3"/>
                          <a:cs typeface="Roboto 3"/>
                          <a:sym typeface="Roboto 3"/>
                        </a:rPr>
                        <a:t>3.2. Efectos tributarios y jurisprudencia.</a:t>
                      </a:r>
                    </a:p>
                    <a:p>
                      <a:pPr algn="l">
                        <a:lnSpc>
                          <a:spcPts val="3079"/>
                        </a:lnSpc>
                      </a:pPr>
                      <a:r>
                        <a:rPr lang="en-US" sz="2199">
                          <a:solidFill>
                            <a:srgbClr val="FFFFFF"/>
                          </a:solidFill>
                          <a:latin typeface="Roboto 3"/>
                          <a:ea typeface="Roboto 3"/>
                          <a:cs typeface="Roboto 3"/>
                          <a:sym typeface="Roboto 3"/>
                        </a:rPr>
                        <a:t>3.3. Fallecimiento del empresario individual.</a:t>
                      </a:r>
                    </a:p>
                    <a:p>
                      <a:pPr algn="l">
                        <a:lnSpc>
                          <a:spcPts val="3079"/>
                        </a:lnSpc>
                      </a:pPr>
                      <a:r>
                        <a:rPr lang="en-US" sz="2199">
                          <a:solidFill>
                            <a:srgbClr val="FFFFFF"/>
                          </a:solidFill>
                          <a:latin typeface="Roboto 3"/>
                          <a:ea typeface="Roboto 3"/>
                          <a:cs typeface="Roboto 3"/>
                          <a:sym typeface="Roboto 3"/>
                        </a:rPr>
                        <a:t>3.4. Fiscalización frente a la ley sobre impuesto a las herencias.</a:t>
                      </a:r>
                    </a:p>
                    <a:p>
                      <a:pPr algn="l">
                        <a:lnSpc>
                          <a:spcPts val="3079"/>
                        </a:lnSpc>
                      </a:pPr>
                      <a:r>
                        <a:rPr lang="en-US" sz="2199">
                          <a:solidFill>
                            <a:srgbClr val="FFFFFF"/>
                          </a:solidFill>
                          <a:latin typeface="Roboto 3"/>
                          <a:ea typeface="Roboto 3"/>
                          <a:cs typeface="Roboto 3"/>
                          <a:sym typeface="Roboto 3"/>
                        </a:rPr>
                        <a:t> </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Aída Gana</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extLst>
                  <a:ext uri="{0D108BD9-81ED-4DB2-BD59-A6C34878D82A}">
                    <a16:rowId xmlns:a16="http://schemas.microsoft.com/office/drawing/2014/main" val="10004"/>
                  </a:ext>
                </a:extLst>
              </a:tr>
              <a:tr h="1702148">
                <a:tc>
                  <a:txBody>
                    <a:bodyPr/>
                    <a:lstStyle/>
                    <a:p>
                      <a:pPr algn="ctr">
                        <a:lnSpc>
                          <a:spcPts val="3079"/>
                        </a:lnSpc>
                        <a:defRPr/>
                      </a:pPr>
                      <a:r>
                        <a:rPr lang="en-US" sz="2199">
                          <a:solidFill>
                            <a:srgbClr val="FFFFFF"/>
                          </a:solidFill>
                          <a:latin typeface="Roboto 2"/>
                          <a:ea typeface="Roboto 2"/>
                          <a:cs typeface="Roboto 2"/>
                          <a:sym typeface="Roboto 2"/>
                        </a:rPr>
                        <a:t>24 de junio</a:t>
                      </a:r>
                      <a:endParaRPr lang="en-US" sz="1100"/>
                    </a:p>
                    <a:p>
                      <a:pPr algn="ctr">
                        <a:lnSpc>
                          <a:spcPts val="3079"/>
                        </a:lnSpc>
                      </a:pP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Martes </a:t>
                      </a:r>
                      <a:endParaRPr lang="en-US" sz="1100"/>
                    </a:p>
                    <a:p>
                      <a:pPr algn="ctr">
                        <a:lnSpc>
                          <a:spcPts val="3079"/>
                        </a:lnSpc>
                      </a:pPr>
                      <a:r>
                        <a:rPr lang="en-US" sz="2199">
                          <a:solidFill>
                            <a:srgbClr val="FFFFFF"/>
                          </a:solidFill>
                          <a:latin typeface="Roboto 3"/>
                          <a:ea typeface="Roboto 3"/>
                          <a:cs typeface="Roboto 3"/>
                          <a:sym typeface="Roboto 3"/>
                        </a:rPr>
                        <a:t>18:30 a 20:30 Horas</a:t>
                      </a:r>
                    </a:p>
                    <a:p>
                      <a:pPr algn="ctr">
                        <a:lnSpc>
                          <a:spcPts val="3079"/>
                        </a:lnSpc>
                      </a:pPr>
                      <a:endParaRPr lang="en-US" sz="2199">
                        <a:solidFill>
                          <a:srgbClr val="FFFFFF"/>
                        </a:solidFill>
                        <a:latin typeface="Roboto 3"/>
                        <a:ea typeface="Roboto 3"/>
                        <a:cs typeface="Roboto 3"/>
                        <a:sym typeface="Roboto 3"/>
                      </a:endParaRP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3</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l">
                        <a:lnSpc>
                          <a:spcPts val="3079"/>
                        </a:lnSpc>
                        <a:defRPr/>
                      </a:pPr>
                      <a:r>
                        <a:rPr lang="en-US" sz="2199" dirty="0">
                          <a:solidFill>
                            <a:srgbClr val="FFFFFF"/>
                          </a:solidFill>
                          <a:latin typeface="Roboto 3"/>
                          <a:ea typeface="Roboto 3"/>
                          <a:cs typeface="Roboto 3"/>
                          <a:sym typeface="Roboto 3"/>
                        </a:rPr>
                        <a:t>3.3. </a:t>
                      </a:r>
                      <a:r>
                        <a:rPr lang="en-US" sz="2199" dirty="0" err="1">
                          <a:solidFill>
                            <a:srgbClr val="FFFFFF"/>
                          </a:solidFill>
                          <a:latin typeface="Roboto 3"/>
                          <a:ea typeface="Roboto 3"/>
                          <a:cs typeface="Roboto 3"/>
                          <a:sym typeface="Roboto 3"/>
                        </a:rPr>
                        <a:t>Fallecimiento</a:t>
                      </a:r>
                      <a:r>
                        <a:rPr lang="en-US" sz="2199" dirty="0">
                          <a:solidFill>
                            <a:srgbClr val="FFFFFF"/>
                          </a:solidFill>
                          <a:latin typeface="Roboto 3"/>
                          <a:ea typeface="Roboto 3"/>
                          <a:cs typeface="Roboto 3"/>
                          <a:sym typeface="Roboto 3"/>
                        </a:rPr>
                        <a:t> del empresario individual.</a:t>
                      </a:r>
                      <a:endParaRPr lang="en-US" sz="1100" dirty="0"/>
                    </a:p>
                    <a:p>
                      <a:pPr algn="l">
                        <a:lnSpc>
                          <a:spcPts val="3079"/>
                        </a:lnSpc>
                      </a:pPr>
                      <a:r>
                        <a:rPr lang="en-US" sz="2199" dirty="0">
                          <a:solidFill>
                            <a:srgbClr val="FFFFFF"/>
                          </a:solidFill>
                          <a:latin typeface="Roboto 3"/>
                          <a:ea typeface="Roboto 3"/>
                          <a:cs typeface="Roboto 3"/>
                          <a:sym typeface="Roboto 3"/>
                        </a:rPr>
                        <a:t>3.4. </a:t>
                      </a:r>
                      <a:r>
                        <a:rPr lang="en-US" sz="2199" dirty="0" err="1">
                          <a:solidFill>
                            <a:srgbClr val="FFFFFF"/>
                          </a:solidFill>
                          <a:latin typeface="Roboto 3"/>
                          <a:ea typeface="Roboto 3"/>
                          <a:cs typeface="Roboto 3"/>
                          <a:sym typeface="Roboto 3"/>
                        </a:rPr>
                        <a:t>Fiscalización</a:t>
                      </a:r>
                      <a:r>
                        <a:rPr lang="en-US" sz="2199" dirty="0">
                          <a:solidFill>
                            <a:srgbClr val="FFFFFF"/>
                          </a:solidFill>
                          <a:latin typeface="Roboto 3"/>
                          <a:ea typeface="Roboto 3"/>
                          <a:cs typeface="Roboto 3"/>
                          <a:sym typeface="Roboto 3"/>
                        </a:rPr>
                        <a:t> </a:t>
                      </a:r>
                      <a:r>
                        <a:rPr lang="en-US" sz="2199" dirty="0" err="1">
                          <a:solidFill>
                            <a:srgbClr val="FFFFFF"/>
                          </a:solidFill>
                          <a:latin typeface="Roboto 3"/>
                          <a:ea typeface="Roboto 3"/>
                          <a:cs typeface="Roboto 3"/>
                          <a:sym typeface="Roboto 3"/>
                        </a:rPr>
                        <a:t>frente</a:t>
                      </a:r>
                      <a:r>
                        <a:rPr lang="en-US" sz="2199" dirty="0">
                          <a:solidFill>
                            <a:srgbClr val="FFFFFF"/>
                          </a:solidFill>
                          <a:latin typeface="Roboto 3"/>
                          <a:ea typeface="Roboto 3"/>
                          <a:cs typeface="Roboto 3"/>
                          <a:sym typeface="Roboto 3"/>
                        </a:rPr>
                        <a:t> a la ley </a:t>
                      </a:r>
                      <a:r>
                        <a:rPr lang="en-US" sz="2199" dirty="0" err="1">
                          <a:solidFill>
                            <a:srgbClr val="FFFFFF"/>
                          </a:solidFill>
                          <a:latin typeface="Roboto 3"/>
                          <a:ea typeface="Roboto 3"/>
                          <a:cs typeface="Roboto 3"/>
                          <a:sym typeface="Roboto 3"/>
                        </a:rPr>
                        <a:t>sobre</a:t>
                      </a:r>
                      <a:r>
                        <a:rPr lang="en-US" sz="2199" dirty="0">
                          <a:solidFill>
                            <a:srgbClr val="FFFFFF"/>
                          </a:solidFill>
                          <a:latin typeface="Roboto 3"/>
                          <a:ea typeface="Roboto 3"/>
                          <a:cs typeface="Roboto 3"/>
                          <a:sym typeface="Roboto 3"/>
                        </a:rPr>
                        <a:t> </a:t>
                      </a:r>
                      <a:r>
                        <a:rPr lang="en-US" sz="2199" dirty="0" err="1">
                          <a:solidFill>
                            <a:srgbClr val="FFFFFF"/>
                          </a:solidFill>
                          <a:latin typeface="Roboto 3"/>
                          <a:ea typeface="Roboto 3"/>
                          <a:cs typeface="Roboto 3"/>
                          <a:sym typeface="Roboto 3"/>
                        </a:rPr>
                        <a:t>impuesto</a:t>
                      </a:r>
                      <a:r>
                        <a:rPr lang="en-US" sz="2199" dirty="0">
                          <a:solidFill>
                            <a:srgbClr val="FFFFFF"/>
                          </a:solidFill>
                          <a:latin typeface="Roboto 3"/>
                          <a:ea typeface="Roboto 3"/>
                          <a:cs typeface="Roboto 3"/>
                          <a:sym typeface="Roboto 3"/>
                        </a:rPr>
                        <a:t> a las </a:t>
                      </a:r>
                      <a:r>
                        <a:rPr lang="en-US" sz="2199" dirty="0" err="1">
                          <a:solidFill>
                            <a:srgbClr val="FFFFFF"/>
                          </a:solidFill>
                          <a:latin typeface="Roboto 3"/>
                          <a:ea typeface="Roboto 3"/>
                          <a:cs typeface="Roboto 3"/>
                          <a:sym typeface="Roboto 3"/>
                        </a:rPr>
                        <a:t>herencias</a:t>
                      </a:r>
                      <a:r>
                        <a:rPr lang="en-US" sz="2199" dirty="0">
                          <a:solidFill>
                            <a:srgbClr val="FFFFFF"/>
                          </a:solidFill>
                          <a:latin typeface="Roboto 3"/>
                          <a:ea typeface="Roboto 3"/>
                          <a:cs typeface="Roboto 3"/>
                          <a:sym typeface="Roboto 3"/>
                        </a:rPr>
                        <a:t>.</a:t>
                      </a:r>
                    </a:p>
                    <a:p>
                      <a:pPr algn="l">
                        <a:lnSpc>
                          <a:spcPts val="3079"/>
                        </a:lnSpc>
                      </a:pPr>
                      <a:r>
                        <a:rPr lang="en-US" sz="2199" dirty="0">
                          <a:solidFill>
                            <a:srgbClr val="FFFFFF"/>
                          </a:solidFill>
                          <a:latin typeface="Roboto 3"/>
                          <a:ea typeface="Roboto 3"/>
                          <a:cs typeface="Roboto 3"/>
                          <a:sym typeface="Roboto 3"/>
                        </a:rPr>
                        <a:t> </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dirty="0">
                          <a:solidFill>
                            <a:srgbClr val="FFFFFF"/>
                          </a:solidFill>
                          <a:latin typeface="Roboto 3"/>
                          <a:ea typeface="Roboto 3"/>
                          <a:cs typeface="Roboto 3"/>
                          <a:sym typeface="Roboto 3"/>
                        </a:rPr>
                        <a:t>Aída Gana</a:t>
                      </a:r>
                      <a:endParaRPr lang="en-US" sz="1100" dirty="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9588C"/>
        </a:solidFill>
        <a:effectLst/>
      </p:bgPr>
    </p:bg>
    <p:spTree>
      <p:nvGrpSpPr>
        <p:cNvPr id="1" name=""/>
        <p:cNvGrpSpPr/>
        <p:nvPr/>
      </p:nvGrpSpPr>
      <p:grpSpPr>
        <a:xfrm>
          <a:off x="0" y="0"/>
          <a:ext cx="0" cy="0"/>
          <a:chOff x="0" y="0"/>
          <a:chExt cx="0" cy="0"/>
        </a:xfrm>
      </p:grpSpPr>
      <p:sp>
        <p:nvSpPr>
          <p:cNvPr id="2" name="Freeform 2"/>
          <p:cNvSpPr/>
          <p:nvPr/>
        </p:nvSpPr>
        <p:spPr>
          <a:xfrm>
            <a:off x="-137380" y="-765412"/>
            <a:ext cx="4498764" cy="1008832"/>
          </a:xfrm>
          <a:custGeom>
            <a:avLst/>
            <a:gdLst/>
            <a:ahLst/>
            <a:cxnLst/>
            <a:rect l="l" t="t" r="r" b="b"/>
            <a:pathLst>
              <a:path w="4498764" h="1008832">
                <a:moveTo>
                  <a:pt x="0" y="0"/>
                </a:moveTo>
                <a:lnTo>
                  <a:pt x="4498764" y="0"/>
                </a:lnTo>
                <a:lnTo>
                  <a:pt x="4498764" y="1008832"/>
                </a:lnTo>
                <a:lnTo>
                  <a:pt x="0" y="1008832"/>
                </a:lnTo>
                <a:lnTo>
                  <a:pt x="0" y="0"/>
                </a:lnTo>
                <a:close/>
              </a:path>
            </a:pathLst>
          </a:custGeom>
          <a:blipFill>
            <a:blip r:embed="rId2"/>
            <a:stretch>
              <a:fillRect r="-5979"/>
            </a:stretch>
          </a:blipFill>
        </p:spPr>
        <p:txBody>
          <a:bodyPr/>
          <a:lstStyle/>
          <a:p>
            <a:endParaRPr lang="es-ES_tradnl"/>
          </a:p>
        </p:txBody>
      </p:sp>
      <p:sp>
        <p:nvSpPr>
          <p:cNvPr id="3" name="Freeform 3"/>
          <p:cNvSpPr/>
          <p:nvPr/>
        </p:nvSpPr>
        <p:spPr>
          <a:xfrm>
            <a:off x="186790" y="2058499"/>
            <a:ext cx="495529" cy="1880986"/>
          </a:xfrm>
          <a:custGeom>
            <a:avLst/>
            <a:gdLst/>
            <a:ahLst/>
            <a:cxnLst/>
            <a:rect l="l" t="t" r="r" b="b"/>
            <a:pathLst>
              <a:path w="495529" h="1880986">
                <a:moveTo>
                  <a:pt x="0" y="0"/>
                </a:moveTo>
                <a:lnTo>
                  <a:pt x="495528" y="0"/>
                </a:lnTo>
                <a:lnTo>
                  <a:pt x="495528" y="1880986"/>
                </a:lnTo>
                <a:lnTo>
                  <a:pt x="0" y="1880986"/>
                </a:lnTo>
                <a:lnTo>
                  <a:pt x="0" y="0"/>
                </a:lnTo>
                <a:close/>
              </a:path>
            </a:pathLst>
          </a:custGeom>
          <a:blipFill>
            <a:blip r:embed="rId3"/>
            <a:stretch>
              <a:fillRect/>
            </a:stretch>
          </a:blipFill>
        </p:spPr>
        <p:txBody>
          <a:bodyPr/>
          <a:lstStyle/>
          <a:p>
            <a:endParaRPr lang="es-ES_tradnl"/>
          </a:p>
        </p:txBody>
      </p:sp>
      <p:sp>
        <p:nvSpPr>
          <p:cNvPr id="4" name="Freeform 4"/>
          <p:cNvSpPr/>
          <p:nvPr/>
        </p:nvSpPr>
        <p:spPr>
          <a:xfrm rot="-10800000">
            <a:off x="14040379" y="10072078"/>
            <a:ext cx="4498764" cy="1008832"/>
          </a:xfrm>
          <a:custGeom>
            <a:avLst/>
            <a:gdLst/>
            <a:ahLst/>
            <a:cxnLst/>
            <a:rect l="l" t="t" r="r" b="b"/>
            <a:pathLst>
              <a:path w="4498764" h="1008832">
                <a:moveTo>
                  <a:pt x="0" y="0"/>
                </a:moveTo>
                <a:lnTo>
                  <a:pt x="4498764" y="0"/>
                </a:lnTo>
                <a:lnTo>
                  <a:pt x="4498764" y="1008832"/>
                </a:lnTo>
                <a:lnTo>
                  <a:pt x="0" y="1008832"/>
                </a:lnTo>
                <a:lnTo>
                  <a:pt x="0" y="0"/>
                </a:lnTo>
                <a:close/>
              </a:path>
            </a:pathLst>
          </a:custGeom>
          <a:blipFill>
            <a:blip r:embed="rId2"/>
            <a:stretch>
              <a:fillRect r="-5979"/>
            </a:stretch>
          </a:blipFill>
        </p:spPr>
        <p:txBody>
          <a:bodyPr/>
          <a:lstStyle/>
          <a:p>
            <a:endParaRPr lang="es-ES_tradnl"/>
          </a:p>
        </p:txBody>
      </p:sp>
      <p:sp>
        <p:nvSpPr>
          <p:cNvPr id="5" name="Freeform 5"/>
          <p:cNvSpPr/>
          <p:nvPr/>
        </p:nvSpPr>
        <p:spPr>
          <a:xfrm rot="-5400000">
            <a:off x="14786386" y="-3394688"/>
            <a:ext cx="4945828" cy="3118405"/>
          </a:xfrm>
          <a:custGeom>
            <a:avLst/>
            <a:gdLst/>
            <a:ahLst/>
            <a:cxnLst/>
            <a:rect l="l" t="t" r="r" b="b"/>
            <a:pathLst>
              <a:path w="4945828" h="3118405">
                <a:moveTo>
                  <a:pt x="0" y="0"/>
                </a:moveTo>
                <a:lnTo>
                  <a:pt x="4945828" y="0"/>
                </a:lnTo>
                <a:lnTo>
                  <a:pt x="4945828" y="3118406"/>
                </a:lnTo>
                <a:lnTo>
                  <a:pt x="0" y="3118406"/>
                </a:lnTo>
                <a:lnTo>
                  <a:pt x="0" y="0"/>
                </a:lnTo>
                <a:close/>
              </a:path>
            </a:pathLst>
          </a:custGeom>
          <a:blipFill>
            <a:blip r:embed="rId4"/>
            <a:stretch>
              <a:fillRect t="-1446" r="-3514" b="-1446"/>
            </a:stretch>
          </a:blipFill>
        </p:spPr>
        <p:txBody>
          <a:bodyPr/>
          <a:lstStyle/>
          <a:p>
            <a:endParaRPr lang="es-ES_tradnl"/>
          </a:p>
        </p:txBody>
      </p:sp>
      <p:graphicFrame>
        <p:nvGraphicFramePr>
          <p:cNvPr id="6" name="Table 6"/>
          <p:cNvGraphicFramePr>
            <a:graphicFrameLocks noGrp="1"/>
          </p:cNvGraphicFramePr>
          <p:nvPr/>
        </p:nvGraphicFramePr>
        <p:xfrm>
          <a:off x="471668" y="551088"/>
          <a:ext cx="17344663" cy="9175297"/>
        </p:xfrm>
        <a:graphic>
          <a:graphicData uri="http://schemas.openxmlformats.org/drawingml/2006/table">
            <a:tbl>
              <a:tblPr/>
              <a:tblGrid>
                <a:gridCol w="1776185">
                  <a:extLst>
                    <a:ext uri="{9D8B030D-6E8A-4147-A177-3AD203B41FA5}">
                      <a16:colId xmlns:a16="http://schemas.microsoft.com/office/drawing/2014/main" val="20000"/>
                    </a:ext>
                  </a:extLst>
                </a:gridCol>
                <a:gridCol w="2548970">
                  <a:extLst>
                    <a:ext uri="{9D8B030D-6E8A-4147-A177-3AD203B41FA5}">
                      <a16:colId xmlns:a16="http://schemas.microsoft.com/office/drawing/2014/main" val="20001"/>
                    </a:ext>
                  </a:extLst>
                </a:gridCol>
                <a:gridCol w="1724492">
                  <a:extLst>
                    <a:ext uri="{9D8B030D-6E8A-4147-A177-3AD203B41FA5}">
                      <a16:colId xmlns:a16="http://schemas.microsoft.com/office/drawing/2014/main" val="20002"/>
                    </a:ext>
                  </a:extLst>
                </a:gridCol>
                <a:gridCol w="8063712">
                  <a:extLst>
                    <a:ext uri="{9D8B030D-6E8A-4147-A177-3AD203B41FA5}">
                      <a16:colId xmlns:a16="http://schemas.microsoft.com/office/drawing/2014/main" val="20003"/>
                    </a:ext>
                  </a:extLst>
                </a:gridCol>
                <a:gridCol w="3231304">
                  <a:extLst>
                    <a:ext uri="{9D8B030D-6E8A-4147-A177-3AD203B41FA5}">
                      <a16:colId xmlns:a16="http://schemas.microsoft.com/office/drawing/2014/main" val="20004"/>
                    </a:ext>
                  </a:extLst>
                </a:gridCol>
              </a:tblGrid>
              <a:tr h="717354">
                <a:tc gridSpan="5">
                  <a:txBody>
                    <a:bodyPr/>
                    <a:lstStyle/>
                    <a:p>
                      <a:pPr algn="ctr">
                        <a:lnSpc>
                          <a:spcPts val="4199"/>
                        </a:lnSpc>
                        <a:defRPr/>
                      </a:pPr>
                      <a:r>
                        <a:rPr lang="en-US" sz="2999" b="1">
                          <a:solidFill>
                            <a:srgbClr val="006EB6"/>
                          </a:solidFill>
                          <a:latin typeface="gobCL Heavy"/>
                          <a:ea typeface="gobCL Heavy"/>
                          <a:cs typeface="gobCL Heavy"/>
                          <a:sym typeface="gobCL Heavy"/>
                        </a:rPr>
                        <a:t>PLANIFICACIÓN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hMerge="1">
                  <a:txBody>
                    <a:bodyPr/>
                    <a:lstStyle/>
                    <a:p>
                      <a:pPr algn="ctr">
                        <a:lnSpc>
                          <a:spcPts val="4199"/>
                        </a:lnSpc>
                        <a:defRPr/>
                      </a:pPr>
                      <a:r>
                        <a:rPr lang="en-US" sz="2999" b="1">
                          <a:solidFill>
                            <a:srgbClr val="006EB6"/>
                          </a:solidFill>
                          <a:latin typeface="gobCL Heavy"/>
                          <a:ea typeface="gobCL Heavy"/>
                          <a:cs typeface="gobCL Heavy"/>
                          <a:sym typeface="gobCL Heavy"/>
                        </a:rPr>
                        <a:t>PLANIFICACIÓN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hMerge="1">
                  <a:txBody>
                    <a:bodyPr/>
                    <a:lstStyle/>
                    <a:p>
                      <a:pPr algn="ctr">
                        <a:lnSpc>
                          <a:spcPts val="4199"/>
                        </a:lnSpc>
                        <a:defRPr/>
                      </a:pPr>
                      <a:r>
                        <a:rPr lang="en-US" sz="2999" b="1">
                          <a:solidFill>
                            <a:srgbClr val="006EB6"/>
                          </a:solidFill>
                          <a:latin typeface="gobCL Heavy"/>
                          <a:ea typeface="gobCL Heavy"/>
                          <a:cs typeface="gobCL Heavy"/>
                          <a:sym typeface="gobCL Heavy"/>
                        </a:rPr>
                        <a:t>PLANIFICACIÓN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hMerge="1">
                  <a:txBody>
                    <a:bodyPr/>
                    <a:lstStyle/>
                    <a:p>
                      <a:pPr algn="ctr">
                        <a:lnSpc>
                          <a:spcPts val="4199"/>
                        </a:lnSpc>
                        <a:defRPr/>
                      </a:pPr>
                      <a:r>
                        <a:rPr lang="en-US" sz="2999" b="1">
                          <a:solidFill>
                            <a:srgbClr val="006EB6"/>
                          </a:solidFill>
                          <a:latin typeface="gobCL Heavy"/>
                          <a:ea typeface="gobCL Heavy"/>
                          <a:cs typeface="gobCL Heavy"/>
                          <a:sym typeface="gobCL Heavy"/>
                        </a:rPr>
                        <a:t>PLANIFICACIÓN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hMerge="1">
                  <a:txBody>
                    <a:bodyPr/>
                    <a:lstStyle/>
                    <a:p>
                      <a:pPr algn="ctr">
                        <a:lnSpc>
                          <a:spcPts val="4199"/>
                        </a:lnSpc>
                        <a:defRPr/>
                      </a:pPr>
                      <a:r>
                        <a:rPr lang="en-US" sz="2999" b="1">
                          <a:solidFill>
                            <a:srgbClr val="006EB6"/>
                          </a:solidFill>
                          <a:latin typeface="gobCL Heavy"/>
                          <a:ea typeface="gobCL Heavy"/>
                          <a:cs typeface="gobCL Heavy"/>
                          <a:sym typeface="gobCL Heavy"/>
                        </a:rPr>
                        <a:t>PLANIFICACIÓN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93012">
                <a:tc>
                  <a:txBody>
                    <a:bodyPr/>
                    <a:lstStyle/>
                    <a:p>
                      <a:pPr algn="ctr">
                        <a:lnSpc>
                          <a:spcPts val="3359"/>
                        </a:lnSpc>
                        <a:defRPr/>
                      </a:pPr>
                      <a:r>
                        <a:rPr lang="en-US" sz="2400" b="1">
                          <a:solidFill>
                            <a:srgbClr val="006EB6"/>
                          </a:solidFill>
                          <a:latin typeface="gobCL Heavy"/>
                          <a:ea typeface="gobCL Heavy"/>
                          <a:cs typeface="gobCL Heavy"/>
                          <a:sym typeface="gobCL Heavy"/>
                        </a:rPr>
                        <a:t>FECHA</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a:txBody>
                    <a:bodyPr/>
                    <a:lstStyle/>
                    <a:p>
                      <a:pPr algn="ctr">
                        <a:lnSpc>
                          <a:spcPts val="3359"/>
                        </a:lnSpc>
                        <a:defRPr/>
                      </a:pPr>
                      <a:r>
                        <a:rPr lang="en-US" sz="2400" b="1">
                          <a:solidFill>
                            <a:srgbClr val="006EB6"/>
                          </a:solidFill>
                          <a:latin typeface="gobCL Heavy"/>
                          <a:ea typeface="gobCL Heavy"/>
                          <a:cs typeface="gobCL Heavy"/>
                          <a:sym typeface="gobCL Heavy"/>
                        </a:rPr>
                        <a:t>DÍA/HORA</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a:txBody>
                    <a:bodyPr/>
                    <a:lstStyle/>
                    <a:p>
                      <a:pPr algn="ctr">
                        <a:lnSpc>
                          <a:spcPts val="3359"/>
                        </a:lnSpc>
                        <a:defRPr/>
                      </a:pPr>
                      <a:r>
                        <a:rPr lang="en-US" sz="2400" b="1">
                          <a:solidFill>
                            <a:srgbClr val="006EB6"/>
                          </a:solidFill>
                          <a:latin typeface="gobCL Heavy"/>
                          <a:ea typeface="gobCL Heavy"/>
                          <a:cs typeface="gobCL Heavy"/>
                          <a:sym typeface="gobCL Heavy"/>
                        </a:rPr>
                        <a:t>MÓDULOS</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a:txBody>
                    <a:bodyPr/>
                    <a:lstStyle/>
                    <a:p>
                      <a:pPr algn="ctr">
                        <a:lnSpc>
                          <a:spcPts val="3359"/>
                        </a:lnSpc>
                        <a:defRPr/>
                      </a:pPr>
                      <a:r>
                        <a:rPr lang="en-US" sz="2400" b="1">
                          <a:solidFill>
                            <a:srgbClr val="006EB6"/>
                          </a:solidFill>
                          <a:latin typeface="gobCL Heavy"/>
                          <a:ea typeface="gobCL Heavy"/>
                          <a:cs typeface="gobCL Heavy"/>
                          <a:sym typeface="gobCL Heavy"/>
                        </a:rPr>
                        <a:t>CONTENIDO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a:txBody>
                    <a:bodyPr/>
                    <a:lstStyle/>
                    <a:p>
                      <a:pPr algn="ctr">
                        <a:lnSpc>
                          <a:spcPts val="3359"/>
                        </a:lnSpc>
                        <a:defRPr/>
                      </a:pPr>
                      <a:r>
                        <a:rPr lang="en-US" sz="2400" b="1">
                          <a:solidFill>
                            <a:srgbClr val="006EB6"/>
                          </a:solidFill>
                          <a:latin typeface="gobCL Heavy"/>
                          <a:ea typeface="gobCL Heavy"/>
                          <a:cs typeface="gobCL Heavy"/>
                          <a:sym typeface="gobCL Heavy"/>
                        </a:rPr>
                        <a:t>PROFESORES</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10366">
                <a:tc>
                  <a:txBody>
                    <a:bodyPr/>
                    <a:lstStyle/>
                    <a:p>
                      <a:pPr algn="ctr">
                        <a:lnSpc>
                          <a:spcPts val="3079"/>
                        </a:lnSpc>
                        <a:defRPr/>
                      </a:pPr>
                      <a:r>
                        <a:rPr lang="en-US" sz="2199" b="1">
                          <a:solidFill>
                            <a:srgbClr val="FFFFFF"/>
                          </a:solidFill>
                          <a:latin typeface="Roboto 3 Bold"/>
                          <a:ea typeface="Roboto 3 Bold"/>
                          <a:cs typeface="Roboto 3 Bold"/>
                          <a:sym typeface="Roboto 3 Bold"/>
                        </a:rPr>
                        <a:t>26 de junio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Jueves </a:t>
                      </a:r>
                      <a:endParaRPr lang="en-US" sz="1100"/>
                    </a:p>
                    <a:p>
                      <a:pPr algn="ctr">
                        <a:lnSpc>
                          <a:spcPts val="3079"/>
                        </a:lnSpc>
                      </a:pPr>
                      <a:r>
                        <a:rPr lang="en-US" sz="2199">
                          <a:solidFill>
                            <a:srgbClr val="FFFFFF"/>
                          </a:solidFill>
                          <a:latin typeface="Roboto 3"/>
                          <a:ea typeface="Roboto 3"/>
                          <a:cs typeface="Roboto 3"/>
                          <a:sym typeface="Roboto 3"/>
                        </a:rPr>
                        <a:t>18:30 a 20:30 horas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4</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l">
                        <a:lnSpc>
                          <a:spcPts val="3079"/>
                        </a:lnSpc>
                        <a:defRPr/>
                      </a:pPr>
                      <a:r>
                        <a:rPr lang="en-US" sz="2199">
                          <a:solidFill>
                            <a:srgbClr val="FFFFFF"/>
                          </a:solidFill>
                          <a:latin typeface="Roboto 3"/>
                          <a:ea typeface="Roboto 3"/>
                          <a:cs typeface="Roboto 3"/>
                          <a:sym typeface="Roboto 3"/>
                        </a:rPr>
                        <a:t>4.1. Concepto de división de sociedades.</a:t>
                      </a:r>
                      <a:endParaRPr lang="en-US" sz="1100"/>
                    </a:p>
                    <a:p>
                      <a:pPr algn="l">
                        <a:lnSpc>
                          <a:spcPts val="3079"/>
                        </a:lnSpc>
                      </a:pPr>
                      <a:r>
                        <a:rPr lang="en-US" sz="2199">
                          <a:solidFill>
                            <a:srgbClr val="FFFFFF"/>
                          </a:solidFill>
                          <a:latin typeface="Roboto 3"/>
                          <a:ea typeface="Roboto 3"/>
                          <a:cs typeface="Roboto 3"/>
                          <a:sym typeface="Roboto 3"/>
                        </a:rPr>
                        <a:t>4.2. Formalización de un proceso de división y efectos contables.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Miguel Ojeda</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extLst>
                  <a:ext uri="{0D108BD9-81ED-4DB2-BD59-A6C34878D82A}">
                    <a16:rowId xmlns:a16="http://schemas.microsoft.com/office/drawing/2014/main" val="10002"/>
                  </a:ext>
                </a:extLst>
              </a:tr>
              <a:tr h="1310366">
                <a:tc>
                  <a:txBody>
                    <a:bodyPr/>
                    <a:lstStyle/>
                    <a:p>
                      <a:pPr algn="ctr">
                        <a:lnSpc>
                          <a:spcPts val="3079"/>
                        </a:lnSpc>
                        <a:defRPr/>
                      </a:pPr>
                      <a:r>
                        <a:rPr lang="en-US" sz="2199">
                          <a:solidFill>
                            <a:srgbClr val="FFFFFF"/>
                          </a:solidFill>
                          <a:latin typeface="Roboto 2"/>
                          <a:ea typeface="Roboto 2"/>
                          <a:cs typeface="Roboto 2"/>
                          <a:sym typeface="Roboto 2"/>
                        </a:rPr>
                        <a:t>01 de julio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Martes </a:t>
                      </a:r>
                      <a:endParaRPr lang="en-US" sz="1100"/>
                    </a:p>
                    <a:p>
                      <a:pPr algn="ctr">
                        <a:lnSpc>
                          <a:spcPts val="3079"/>
                        </a:lnSpc>
                      </a:pPr>
                      <a:r>
                        <a:rPr lang="en-US" sz="2199">
                          <a:solidFill>
                            <a:srgbClr val="FFFFFF"/>
                          </a:solidFill>
                          <a:latin typeface="Roboto 3"/>
                          <a:ea typeface="Roboto 3"/>
                          <a:cs typeface="Roboto 3"/>
                          <a:sym typeface="Roboto 3"/>
                        </a:rPr>
                        <a:t>18:30 a 20:30 horas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4</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l">
                        <a:lnSpc>
                          <a:spcPts val="3079"/>
                        </a:lnSpc>
                        <a:defRPr/>
                      </a:pPr>
                      <a:r>
                        <a:rPr lang="en-US" sz="2199">
                          <a:solidFill>
                            <a:srgbClr val="FFFFFF"/>
                          </a:solidFill>
                          <a:latin typeface="Roboto 3"/>
                          <a:ea typeface="Roboto 3"/>
                          <a:cs typeface="Roboto 3"/>
                          <a:sym typeface="Roboto 3"/>
                        </a:rPr>
                        <a:t>4.3. Efectos tributarios.</a:t>
                      </a:r>
                      <a:endParaRPr lang="en-US" sz="1100"/>
                    </a:p>
                    <a:p>
                      <a:pPr algn="l">
                        <a:lnSpc>
                          <a:spcPts val="3079"/>
                        </a:lnSpc>
                      </a:pPr>
                      <a:r>
                        <a:rPr lang="en-US" sz="2199">
                          <a:solidFill>
                            <a:srgbClr val="FFFFFF"/>
                          </a:solidFill>
                          <a:latin typeface="Roboto 3"/>
                          <a:ea typeface="Roboto 3"/>
                          <a:cs typeface="Roboto 3"/>
                          <a:sym typeface="Roboto 3"/>
                        </a:rPr>
                        <a:t>4.4. Jurisprudencia administrativa y judicial.</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Miguel Ojeda</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extLst>
                  <a:ext uri="{0D108BD9-81ED-4DB2-BD59-A6C34878D82A}">
                    <a16:rowId xmlns:a16="http://schemas.microsoft.com/office/drawing/2014/main" val="10003"/>
                  </a:ext>
                </a:extLst>
              </a:tr>
              <a:tr h="1310366">
                <a:tc>
                  <a:txBody>
                    <a:bodyPr/>
                    <a:lstStyle/>
                    <a:p>
                      <a:pPr algn="ctr">
                        <a:lnSpc>
                          <a:spcPts val="3079"/>
                        </a:lnSpc>
                        <a:defRPr/>
                      </a:pPr>
                      <a:r>
                        <a:rPr lang="en-US" sz="2199" b="1">
                          <a:solidFill>
                            <a:srgbClr val="FFFFFF"/>
                          </a:solidFill>
                          <a:latin typeface="Roboto 3 Bold"/>
                          <a:ea typeface="Roboto 3 Bold"/>
                          <a:cs typeface="Roboto 3 Bold"/>
                          <a:sym typeface="Roboto 3 Bold"/>
                        </a:rPr>
                        <a:t>03 de julio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Jueves </a:t>
                      </a:r>
                      <a:endParaRPr lang="en-US" sz="1100"/>
                    </a:p>
                    <a:p>
                      <a:pPr algn="ctr">
                        <a:lnSpc>
                          <a:spcPts val="3079"/>
                        </a:lnSpc>
                      </a:pPr>
                      <a:r>
                        <a:rPr lang="en-US" sz="2199">
                          <a:solidFill>
                            <a:srgbClr val="FFFFFF"/>
                          </a:solidFill>
                          <a:latin typeface="Roboto 3"/>
                          <a:ea typeface="Roboto 3"/>
                          <a:cs typeface="Roboto 3"/>
                          <a:sym typeface="Roboto 3"/>
                        </a:rPr>
                        <a:t>18:30 a 20:30 horas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5</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l">
                        <a:lnSpc>
                          <a:spcPts val="3079"/>
                        </a:lnSpc>
                        <a:defRPr/>
                      </a:pPr>
                      <a:r>
                        <a:rPr lang="en-US" sz="2199">
                          <a:solidFill>
                            <a:srgbClr val="FFFFFF"/>
                          </a:solidFill>
                          <a:latin typeface="Roboto 3"/>
                          <a:ea typeface="Roboto 3"/>
                          <a:cs typeface="Roboto 3"/>
                          <a:sym typeface="Roboto 3"/>
                        </a:rPr>
                        <a:t>5.1. Concepto de fusión de sociedades</a:t>
                      </a:r>
                      <a:endParaRPr lang="en-US" sz="1100"/>
                    </a:p>
                    <a:p>
                      <a:pPr algn="l">
                        <a:lnSpc>
                          <a:spcPts val="3079"/>
                        </a:lnSpc>
                      </a:pPr>
                      <a:r>
                        <a:rPr lang="en-US" sz="2199">
                          <a:solidFill>
                            <a:srgbClr val="FFFFFF"/>
                          </a:solidFill>
                          <a:latin typeface="Roboto 3"/>
                          <a:ea typeface="Roboto 3"/>
                          <a:cs typeface="Roboto 3"/>
                          <a:sym typeface="Roboto 3"/>
                        </a:rPr>
                        <a:t>5.2. Formalización de una fusión de sociedades</a:t>
                      </a:r>
                    </a:p>
                    <a:p>
                      <a:pPr algn="l">
                        <a:lnSpc>
                          <a:spcPts val="3079"/>
                        </a:lnSpc>
                      </a:pPr>
                      <a:endParaRPr lang="en-US" sz="2199">
                        <a:solidFill>
                          <a:srgbClr val="FFFFFF"/>
                        </a:solidFill>
                        <a:latin typeface="Roboto 3"/>
                        <a:ea typeface="Roboto 3"/>
                        <a:cs typeface="Roboto 3"/>
                        <a:sym typeface="Roboto 3"/>
                      </a:endParaRP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Antonio Faúndez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extLst>
                  <a:ext uri="{0D108BD9-81ED-4DB2-BD59-A6C34878D82A}">
                    <a16:rowId xmlns:a16="http://schemas.microsoft.com/office/drawing/2014/main" val="10004"/>
                  </a:ext>
                </a:extLst>
              </a:tr>
              <a:tr h="1310366">
                <a:tc>
                  <a:txBody>
                    <a:bodyPr/>
                    <a:lstStyle/>
                    <a:p>
                      <a:pPr algn="ctr">
                        <a:lnSpc>
                          <a:spcPts val="3079"/>
                        </a:lnSpc>
                        <a:defRPr/>
                      </a:pPr>
                      <a:r>
                        <a:rPr lang="en-US" sz="2199">
                          <a:solidFill>
                            <a:srgbClr val="FFFFFF"/>
                          </a:solidFill>
                          <a:latin typeface="Roboto 2"/>
                          <a:ea typeface="Roboto 2"/>
                          <a:cs typeface="Roboto 2"/>
                          <a:sym typeface="Roboto 2"/>
                        </a:rPr>
                        <a:t>08 de julio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Martes </a:t>
                      </a:r>
                      <a:endParaRPr lang="en-US" sz="1100"/>
                    </a:p>
                    <a:p>
                      <a:pPr algn="ctr">
                        <a:lnSpc>
                          <a:spcPts val="3079"/>
                        </a:lnSpc>
                      </a:pPr>
                      <a:r>
                        <a:rPr lang="en-US" sz="2199">
                          <a:solidFill>
                            <a:srgbClr val="FFFFFF"/>
                          </a:solidFill>
                          <a:latin typeface="Roboto 3"/>
                          <a:ea typeface="Roboto 3"/>
                          <a:cs typeface="Roboto 3"/>
                          <a:sym typeface="Roboto 3"/>
                        </a:rPr>
                        <a:t>18:30 a 20:30 horas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5</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l">
                        <a:lnSpc>
                          <a:spcPts val="3079"/>
                        </a:lnSpc>
                        <a:defRPr/>
                      </a:pPr>
                      <a:r>
                        <a:rPr lang="en-US" sz="2199">
                          <a:solidFill>
                            <a:srgbClr val="FFFFFF"/>
                          </a:solidFill>
                          <a:latin typeface="Roboto 3"/>
                          <a:ea typeface="Roboto 3"/>
                          <a:cs typeface="Roboto 3"/>
                          <a:sym typeface="Roboto 3"/>
                        </a:rPr>
                        <a:t>5.3. Fusiones propias</a:t>
                      </a:r>
                      <a:endParaRPr lang="en-US" sz="1100"/>
                    </a:p>
                    <a:p>
                      <a:pPr algn="l">
                        <a:lnSpc>
                          <a:spcPts val="3079"/>
                        </a:lnSpc>
                      </a:pPr>
                      <a:r>
                        <a:rPr lang="en-US" sz="2199">
                          <a:solidFill>
                            <a:srgbClr val="FFFFFF"/>
                          </a:solidFill>
                          <a:latin typeface="Roboto 3"/>
                          <a:ea typeface="Roboto 3"/>
                          <a:cs typeface="Roboto 3"/>
                          <a:sym typeface="Roboto 3"/>
                        </a:rPr>
                        <a:t>5.4. Efectos tributarios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Antonio Faúndez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extLst>
                  <a:ext uri="{0D108BD9-81ED-4DB2-BD59-A6C34878D82A}">
                    <a16:rowId xmlns:a16="http://schemas.microsoft.com/office/drawing/2014/main" val="10005"/>
                  </a:ext>
                </a:extLst>
              </a:tr>
              <a:tr h="1313101">
                <a:tc>
                  <a:txBody>
                    <a:bodyPr/>
                    <a:lstStyle/>
                    <a:p>
                      <a:pPr algn="ctr">
                        <a:lnSpc>
                          <a:spcPts val="3079"/>
                        </a:lnSpc>
                        <a:defRPr/>
                      </a:pPr>
                      <a:r>
                        <a:rPr lang="en-US" sz="2199">
                          <a:solidFill>
                            <a:srgbClr val="FFFFFF"/>
                          </a:solidFill>
                          <a:latin typeface="Roboto 2"/>
                          <a:ea typeface="Roboto 2"/>
                          <a:cs typeface="Roboto 2"/>
                          <a:sym typeface="Roboto 2"/>
                        </a:rPr>
                        <a:t>10 de julio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Jueves </a:t>
                      </a:r>
                      <a:endParaRPr lang="en-US" sz="1100"/>
                    </a:p>
                    <a:p>
                      <a:pPr algn="ctr">
                        <a:lnSpc>
                          <a:spcPts val="3079"/>
                        </a:lnSpc>
                      </a:pPr>
                      <a:r>
                        <a:rPr lang="en-US" sz="2199">
                          <a:solidFill>
                            <a:srgbClr val="FFFFFF"/>
                          </a:solidFill>
                          <a:latin typeface="Roboto 3"/>
                          <a:ea typeface="Roboto 3"/>
                          <a:cs typeface="Roboto 3"/>
                          <a:sym typeface="Roboto 3"/>
                        </a:rPr>
                        <a:t>18:30 a 20:30 horas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5</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l">
                        <a:lnSpc>
                          <a:spcPts val="3079"/>
                        </a:lnSpc>
                        <a:defRPr/>
                      </a:pPr>
                      <a:r>
                        <a:rPr lang="en-US" sz="2199">
                          <a:solidFill>
                            <a:srgbClr val="FFFFFF"/>
                          </a:solidFill>
                          <a:latin typeface="Roboto 3"/>
                          <a:ea typeface="Roboto 3"/>
                          <a:cs typeface="Roboto 3"/>
                          <a:sym typeface="Roboto 3"/>
                        </a:rPr>
                        <a:t>5.5. Fusiones por adquisión de la totalidad de la participación</a:t>
                      </a:r>
                      <a:endParaRPr lang="en-US" sz="1100"/>
                    </a:p>
                    <a:p>
                      <a:pPr algn="l">
                        <a:lnSpc>
                          <a:spcPts val="3079"/>
                        </a:lnSpc>
                      </a:pPr>
                      <a:r>
                        <a:rPr lang="en-US" sz="2199">
                          <a:solidFill>
                            <a:srgbClr val="FFFFFF"/>
                          </a:solidFill>
                          <a:latin typeface="Roboto 3"/>
                          <a:ea typeface="Roboto 3"/>
                          <a:cs typeface="Roboto 3"/>
                          <a:sym typeface="Roboto 3"/>
                        </a:rPr>
                        <a:t>5.6. Efectos tributarios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Antonio Faúndez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extLst>
                  <a:ext uri="{0D108BD9-81ED-4DB2-BD59-A6C34878D82A}">
                    <a16:rowId xmlns:a16="http://schemas.microsoft.com/office/drawing/2014/main" val="10006"/>
                  </a:ext>
                </a:extLst>
              </a:tr>
              <a:tr h="1310366">
                <a:tc>
                  <a:txBody>
                    <a:bodyPr/>
                    <a:lstStyle/>
                    <a:p>
                      <a:pPr algn="ctr">
                        <a:lnSpc>
                          <a:spcPts val="3079"/>
                        </a:lnSpc>
                        <a:defRPr/>
                      </a:pPr>
                      <a:r>
                        <a:rPr lang="en-US" sz="2199">
                          <a:solidFill>
                            <a:srgbClr val="FFFFFF"/>
                          </a:solidFill>
                          <a:latin typeface="Roboto 2"/>
                          <a:ea typeface="Roboto 2"/>
                          <a:cs typeface="Roboto 2"/>
                          <a:sym typeface="Roboto 2"/>
                        </a:rPr>
                        <a:t>15 de julio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Martes </a:t>
                      </a:r>
                      <a:endParaRPr lang="en-US" sz="1100"/>
                    </a:p>
                    <a:p>
                      <a:pPr algn="ctr">
                        <a:lnSpc>
                          <a:spcPts val="3079"/>
                        </a:lnSpc>
                      </a:pPr>
                      <a:r>
                        <a:rPr lang="en-US" sz="2199">
                          <a:solidFill>
                            <a:srgbClr val="FFFFFF"/>
                          </a:solidFill>
                          <a:latin typeface="Roboto 3"/>
                          <a:ea typeface="Roboto 3"/>
                          <a:cs typeface="Roboto 3"/>
                          <a:sym typeface="Roboto 3"/>
                        </a:rPr>
                        <a:t>18:30 a 20:30 horas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5</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l">
                        <a:lnSpc>
                          <a:spcPts val="3079"/>
                        </a:lnSpc>
                        <a:defRPr/>
                      </a:pPr>
                      <a:r>
                        <a:rPr lang="en-US" sz="2199">
                          <a:solidFill>
                            <a:srgbClr val="FFFFFF"/>
                          </a:solidFill>
                          <a:latin typeface="Roboto 3"/>
                          <a:ea typeface="Roboto 3"/>
                          <a:cs typeface="Roboto 3"/>
                          <a:sym typeface="Roboto 3"/>
                        </a:rPr>
                        <a:t>5.7. Fusiones inversas</a:t>
                      </a:r>
                      <a:endParaRPr lang="en-US" sz="1100"/>
                    </a:p>
                    <a:p>
                      <a:pPr algn="l">
                        <a:lnSpc>
                          <a:spcPts val="3079"/>
                        </a:lnSpc>
                      </a:pPr>
                      <a:r>
                        <a:rPr lang="en-US" sz="2199">
                          <a:solidFill>
                            <a:srgbClr val="FFFFFF"/>
                          </a:solidFill>
                          <a:latin typeface="Roboto 3"/>
                          <a:ea typeface="Roboto 3"/>
                          <a:cs typeface="Roboto 3"/>
                          <a:sym typeface="Roboto 3"/>
                        </a:rPr>
                        <a:t>5.8. Efectos tributarios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Antonio Faúndez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588C"/>
        </a:solidFill>
        <a:effectLst/>
      </p:bgPr>
    </p:bg>
    <p:spTree>
      <p:nvGrpSpPr>
        <p:cNvPr id="1" name=""/>
        <p:cNvGrpSpPr/>
        <p:nvPr/>
      </p:nvGrpSpPr>
      <p:grpSpPr>
        <a:xfrm>
          <a:off x="0" y="0"/>
          <a:ext cx="0" cy="0"/>
          <a:chOff x="0" y="0"/>
          <a:chExt cx="0" cy="0"/>
        </a:xfrm>
      </p:grpSpPr>
      <p:sp>
        <p:nvSpPr>
          <p:cNvPr id="2" name="Freeform 2"/>
          <p:cNvSpPr/>
          <p:nvPr/>
        </p:nvSpPr>
        <p:spPr>
          <a:xfrm>
            <a:off x="-137380" y="-765412"/>
            <a:ext cx="4498764" cy="1008832"/>
          </a:xfrm>
          <a:custGeom>
            <a:avLst/>
            <a:gdLst/>
            <a:ahLst/>
            <a:cxnLst/>
            <a:rect l="l" t="t" r="r" b="b"/>
            <a:pathLst>
              <a:path w="4498764" h="1008832">
                <a:moveTo>
                  <a:pt x="0" y="0"/>
                </a:moveTo>
                <a:lnTo>
                  <a:pt x="4498764" y="0"/>
                </a:lnTo>
                <a:lnTo>
                  <a:pt x="4498764" y="1008832"/>
                </a:lnTo>
                <a:lnTo>
                  <a:pt x="0" y="1008832"/>
                </a:lnTo>
                <a:lnTo>
                  <a:pt x="0" y="0"/>
                </a:lnTo>
                <a:close/>
              </a:path>
            </a:pathLst>
          </a:custGeom>
          <a:blipFill>
            <a:blip r:embed="rId2"/>
            <a:stretch>
              <a:fillRect r="-5979"/>
            </a:stretch>
          </a:blipFill>
        </p:spPr>
        <p:txBody>
          <a:bodyPr/>
          <a:lstStyle/>
          <a:p>
            <a:endParaRPr lang="es-ES_tradnl"/>
          </a:p>
        </p:txBody>
      </p:sp>
      <p:sp>
        <p:nvSpPr>
          <p:cNvPr id="3" name="Freeform 3"/>
          <p:cNvSpPr/>
          <p:nvPr/>
        </p:nvSpPr>
        <p:spPr>
          <a:xfrm>
            <a:off x="16662426" y="4010658"/>
            <a:ext cx="596874" cy="2265684"/>
          </a:xfrm>
          <a:custGeom>
            <a:avLst/>
            <a:gdLst/>
            <a:ahLst/>
            <a:cxnLst/>
            <a:rect l="l" t="t" r="r" b="b"/>
            <a:pathLst>
              <a:path w="596874" h="2265684">
                <a:moveTo>
                  <a:pt x="0" y="0"/>
                </a:moveTo>
                <a:lnTo>
                  <a:pt x="596874" y="0"/>
                </a:lnTo>
                <a:lnTo>
                  <a:pt x="596874" y="2265684"/>
                </a:lnTo>
                <a:lnTo>
                  <a:pt x="0" y="2265684"/>
                </a:lnTo>
                <a:lnTo>
                  <a:pt x="0" y="0"/>
                </a:lnTo>
                <a:close/>
              </a:path>
            </a:pathLst>
          </a:custGeom>
          <a:blipFill>
            <a:blip r:embed="rId3"/>
            <a:stretch>
              <a:fillRect/>
            </a:stretch>
          </a:blipFill>
        </p:spPr>
        <p:txBody>
          <a:bodyPr/>
          <a:lstStyle/>
          <a:p>
            <a:endParaRPr lang="es-ES_tradnl"/>
          </a:p>
        </p:txBody>
      </p:sp>
      <p:sp>
        <p:nvSpPr>
          <p:cNvPr id="4" name="Freeform 4"/>
          <p:cNvSpPr/>
          <p:nvPr/>
        </p:nvSpPr>
        <p:spPr>
          <a:xfrm rot="-10800000">
            <a:off x="8948021" y="9896475"/>
            <a:ext cx="4498764" cy="1008832"/>
          </a:xfrm>
          <a:custGeom>
            <a:avLst/>
            <a:gdLst/>
            <a:ahLst/>
            <a:cxnLst/>
            <a:rect l="l" t="t" r="r" b="b"/>
            <a:pathLst>
              <a:path w="4498764" h="1008832">
                <a:moveTo>
                  <a:pt x="0" y="0"/>
                </a:moveTo>
                <a:lnTo>
                  <a:pt x="4498765" y="0"/>
                </a:lnTo>
                <a:lnTo>
                  <a:pt x="4498765" y="1008832"/>
                </a:lnTo>
                <a:lnTo>
                  <a:pt x="0" y="1008832"/>
                </a:lnTo>
                <a:lnTo>
                  <a:pt x="0" y="0"/>
                </a:lnTo>
                <a:close/>
              </a:path>
            </a:pathLst>
          </a:custGeom>
          <a:blipFill>
            <a:blip r:embed="rId2"/>
            <a:stretch>
              <a:fillRect r="-5979"/>
            </a:stretch>
          </a:blipFill>
        </p:spPr>
        <p:txBody>
          <a:bodyPr/>
          <a:lstStyle/>
          <a:p>
            <a:endParaRPr lang="es-ES_tradnl"/>
          </a:p>
        </p:txBody>
      </p:sp>
      <p:sp>
        <p:nvSpPr>
          <p:cNvPr id="5" name="Freeform 5"/>
          <p:cNvSpPr/>
          <p:nvPr/>
        </p:nvSpPr>
        <p:spPr>
          <a:xfrm rot="-5400000">
            <a:off x="14786386" y="-2279419"/>
            <a:ext cx="4945828" cy="3118405"/>
          </a:xfrm>
          <a:custGeom>
            <a:avLst/>
            <a:gdLst/>
            <a:ahLst/>
            <a:cxnLst/>
            <a:rect l="l" t="t" r="r" b="b"/>
            <a:pathLst>
              <a:path w="4945828" h="3118405">
                <a:moveTo>
                  <a:pt x="0" y="0"/>
                </a:moveTo>
                <a:lnTo>
                  <a:pt x="4945828" y="0"/>
                </a:lnTo>
                <a:lnTo>
                  <a:pt x="4945828" y="3118405"/>
                </a:lnTo>
                <a:lnTo>
                  <a:pt x="0" y="3118405"/>
                </a:lnTo>
                <a:lnTo>
                  <a:pt x="0" y="0"/>
                </a:lnTo>
                <a:close/>
              </a:path>
            </a:pathLst>
          </a:custGeom>
          <a:blipFill>
            <a:blip r:embed="rId4"/>
            <a:stretch>
              <a:fillRect t="-1446" r="-3514" b="-1446"/>
            </a:stretch>
          </a:blipFill>
        </p:spPr>
        <p:txBody>
          <a:bodyPr/>
          <a:lstStyle/>
          <a:p>
            <a:endParaRPr lang="es-ES_tradnl"/>
          </a:p>
        </p:txBody>
      </p:sp>
      <p:grpSp>
        <p:nvGrpSpPr>
          <p:cNvPr id="6" name="Group 6"/>
          <p:cNvGrpSpPr/>
          <p:nvPr/>
        </p:nvGrpSpPr>
        <p:grpSpPr>
          <a:xfrm>
            <a:off x="3073619" y="1590456"/>
            <a:ext cx="12140762" cy="1305129"/>
            <a:chOff x="0" y="0"/>
            <a:chExt cx="16187683" cy="1740172"/>
          </a:xfrm>
        </p:grpSpPr>
        <p:grpSp>
          <p:nvGrpSpPr>
            <p:cNvPr id="7" name="Group 7"/>
            <p:cNvGrpSpPr/>
            <p:nvPr/>
          </p:nvGrpSpPr>
          <p:grpSpPr>
            <a:xfrm>
              <a:off x="0" y="0"/>
              <a:ext cx="16187683" cy="1740172"/>
              <a:chOff x="0" y="0"/>
              <a:chExt cx="6733073" cy="723804"/>
            </a:xfrm>
          </p:grpSpPr>
          <p:sp>
            <p:nvSpPr>
              <p:cNvPr id="8" name="Freeform 8"/>
              <p:cNvSpPr/>
              <p:nvPr/>
            </p:nvSpPr>
            <p:spPr>
              <a:xfrm>
                <a:off x="0" y="0"/>
                <a:ext cx="6733073" cy="723804"/>
              </a:xfrm>
              <a:custGeom>
                <a:avLst/>
                <a:gdLst/>
                <a:ahLst/>
                <a:cxnLst/>
                <a:rect l="l" t="t" r="r" b="b"/>
                <a:pathLst>
                  <a:path w="6733073" h="723804">
                    <a:moveTo>
                      <a:pt x="17855" y="0"/>
                    </a:moveTo>
                    <a:lnTo>
                      <a:pt x="6715218" y="0"/>
                    </a:lnTo>
                    <a:cubicBezTo>
                      <a:pt x="6719953" y="0"/>
                      <a:pt x="6724495" y="1881"/>
                      <a:pt x="6727843" y="5230"/>
                    </a:cubicBezTo>
                    <a:cubicBezTo>
                      <a:pt x="6731191" y="8578"/>
                      <a:pt x="6733073" y="13120"/>
                      <a:pt x="6733073" y="17855"/>
                    </a:cubicBezTo>
                    <a:lnTo>
                      <a:pt x="6733073" y="705949"/>
                    </a:lnTo>
                    <a:cubicBezTo>
                      <a:pt x="6733073" y="710684"/>
                      <a:pt x="6731191" y="715226"/>
                      <a:pt x="6727843" y="718574"/>
                    </a:cubicBezTo>
                    <a:cubicBezTo>
                      <a:pt x="6724495" y="721923"/>
                      <a:pt x="6719953" y="723804"/>
                      <a:pt x="6715218" y="723804"/>
                    </a:cubicBezTo>
                    <a:lnTo>
                      <a:pt x="17855" y="723804"/>
                    </a:lnTo>
                    <a:cubicBezTo>
                      <a:pt x="13120" y="723804"/>
                      <a:pt x="8578" y="721923"/>
                      <a:pt x="5230" y="718574"/>
                    </a:cubicBezTo>
                    <a:cubicBezTo>
                      <a:pt x="1881" y="715226"/>
                      <a:pt x="0" y="710684"/>
                      <a:pt x="0" y="705949"/>
                    </a:cubicBezTo>
                    <a:lnTo>
                      <a:pt x="0" y="17855"/>
                    </a:lnTo>
                    <a:cubicBezTo>
                      <a:pt x="0" y="13120"/>
                      <a:pt x="1881" y="8578"/>
                      <a:pt x="5230" y="5230"/>
                    </a:cubicBezTo>
                    <a:cubicBezTo>
                      <a:pt x="8578" y="1881"/>
                      <a:pt x="13120" y="0"/>
                      <a:pt x="17855" y="0"/>
                    </a:cubicBezTo>
                    <a:close/>
                  </a:path>
                </a:pathLst>
              </a:custGeom>
              <a:solidFill>
                <a:srgbClr val="E6E6E6"/>
              </a:solidFill>
            </p:spPr>
            <p:txBody>
              <a:bodyPr/>
              <a:lstStyle/>
              <a:p>
                <a:endParaRPr lang="es-ES_tradnl"/>
              </a:p>
            </p:txBody>
          </p:sp>
          <p:sp>
            <p:nvSpPr>
              <p:cNvPr id="9" name="TextBox 9"/>
              <p:cNvSpPr txBox="1"/>
              <p:nvPr/>
            </p:nvSpPr>
            <p:spPr>
              <a:xfrm>
                <a:off x="0" y="-28575"/>
                <a:ext cx="6733073" cy="752379"/>
              </a:xfrm>
              <a:prstGeom prst="rect">
                <a:avLst/>
              </a:prstGeom>
            </p:spPr>
            <p:txBody>
              <a:bodyPr lIns="43425" tIns="43425" rIns="43425" bIns="43425" rtlCol="0" anchor="ctr"/>
              <a:lstStyle/>
              <a:p>
                <a:pPr algn="ctr">
                  <a:lnSpc>
                    <a:spcPts val="1540"/>
                  </a:lnSpc>
                </a:pPr>
                <a:endParaRPr/>
              </a:p>
            </p:txBody>
          </p:sp>
        </p:grpSp>
        <p:sp>
          <p:nvSpPr>
            <p:cNvPr id="10" name="TextBox 10"/>
            <p:cNvSpPr txBox="1"/>
            <p:nvPr/>
          </p:nvSpPr>
          <p:spPr>
            <a:xfrm>
              <a:off x="2528766" y="341535"/>
              <a:ext cx="11222631" cy="1168922"/>
            </a:xfrm>
            <a:prstGeom prst="rect">
              <a:avLst/>
            </a:prstGeom>
          </p:spPr>
          <p:txBody>
            <a:bodyPr lIns="0" tIns="0" rIns="0" bIns="0" rtlCol="0" anchor="t">
              <a:spAutoFit/>
            </a:bodyPr>
            <a:lstStyle/>
            <a:p>
              <a:pPr algn="ctr">
                <a:lnSpc>
                  <a:spcPts val="6934"/>
                </a:lnSpc>
              </a:pPr>
              <a:r>
                <a:rPr lang="en-US" sz="4953" b="1">
                  <a:solidFill>
                    <a:srgbClr val="006EB6"/>
                  </a:solidFill>
                  <a:latin typeface="gobCL Heavy"/>
                  <a:ea typeface="gobCL Heavy"/>
                  <a:cs typeface="gobCL Heavy"/>
                  <a:sym typeface="gobCL Heavy"/>
                </a:rPr>
                <a:t>EVALUACIÓN</a:t>
              </a:r>
            </a:p>
          </p:txBody>
        </p:sp>
      </p:grpSp>
      <p:sp>
        <p:nvSpPr>
          <p:cNvPr id="11" name="Freeform 11"/>
          <p:cNvSpPr/>
          <p:nvPr/>
        </p:nvSpPr>
        <p:spPr>
          <a:xfrm rot="-5400000">
            <a:off x="14938786" y="-2127019"/>
            <a:ext cx="4945828" cy="3118405"/>
          </a:xfrm>
          <a:custGeom>
            <a:avLst/>
            <a:gdLst/>
            <a:ahLst/>
            <a:cxnLst/>
            <a:rect l="l" t="t" r="r" b="b"/>
            <a:pathLst>
              <a:path w="4945828" h="3118405">
                <a:moveTo>
                  <a:pt x="0" y="0"/>
                </a:moveTo>
                <a:lnTo>
                  <a:pt x="4945828" y="0"/>
                </a:lnTo>
                <a:lnTo>
                  <a:pt x="4945828" y="3118405"/>
                </a:lnTo>
                <a:lnTo>
                  <a:pt x="0" y="3118405"/>
                </a:lnTo>
                <a:lnTo>
                  <a:pt x="0" y="0"/>
                </a:lnTo>
                <a:close/>
              </a:path>
            </a:pathLst>
          </a:custGeom>
          <a:blipFill>
            <a:blip r:embed="rId4"/>
            <a:stretch>
              <a:fillRect t="-1446" r="-3514" b="-1446"/>
            </a:stretch>
          </a:blipFill>
        </p:spPr>
        <p:txBody>
          <a:bodyPr/>
          <a:lstStyle/>
          <a:p>
            <a:endParaRPr lang="es-ES_tradnl"/>
          </a:p>
        </p:txBody>
      </p:sp>
      <p:sp>
        <p:nvSpPr>
          <p:cNvPr id="12" name="Freeform 12"/>
          <p:cNvSpPr/>
          <p:nvPr/>
        </p:nvSpPr>
        <p:spPr>
          <a:xfrm>
            <a:off x="-4732108" y="8254797"/>
            <a:ext cx="10526119" cy="10526119"/>
          </a:xfrm>
          <a:custGeom>
            <a:avLst/>
            <a:gdLst/>
            <a:ahLst/>
            <a:cxnLst/>
            <a:rect l="l" t="t" r="r" b="b"/>
            <a:pathLst>
              <a:path w="10526119" h="10526119">
                <a:moveTo>
                  <a:pt x="0" y="0"/>
                </a:moveTo>
                <a:lnTo>
                  <a:pt x="10526119" y="0"/>
                </a:lnTo>
                <a:lnTo>
                  <a:pt x="10526119" y="10526119"/>
                </a:lnTo>
                <a:lnTo>
                  <a:pt x="0" y="10526119"/>
                </a:lnTo>
                <a:lnTo>
                  <a:pt x="0" y="0"/>
                </a:lnTo>
                <a:close/>
              </a:path>
            </a:pathLst>
          </a:custGeom>
          <a:blipFill>
            <a:blip r:embed="rId5"/>
            <a:stretch>
              <a:fillRect/>
            </a:stretch>
          </a:blipFill>
        </p:spPr>
        <p:txBody>
          <a:bodyPr/>
          <a:lstStyle/>
          <a:p>
            <a:endParaRPr lang="es-ES_tradnl"/>
          </a:p>
        </p:txBody>
      </p:sp>
      <p:graphicFrame>
        <p:nvGraphicFramePr>
          <p:cNvPr id="13" name="Table 13"/>
          <p:cNvGraphicFramePr>
            <a:graphicFrameLocks noGrp="1"/>
          </p:cNvGraphicFramePr>
          <p:nvPr/>
        </p:nvGraphicFramePr>
        <p:xfrm>
          <a:off x="2938453" y="3154651"/>
          <a:ext cx="12411094" cy="5885817"/>
        </p:xfrm>
        <a:graphic>
          <a:graphicData uri="http://schemas.openxmlformats.org/drawingml/2006/table">
            <a:tbl>
              <a:tblPr/>
              <a:tblGrid>
                <a:gridCol w="1984510">
                  <a:extLst>
                    <a:ext uri="{9D8B030D-6E8A-4147-A177-3AD203B41FA5}">
                      <a16:colId xmlns:a16="http://schemas.microsoft.com/office/drawing/2014/main" val="20000"/>
                    </a:ext>
                  </a:extLst>
                </a:gridCol>
                <a:gridCol w="2475443">
                  <a:extLst>
                    <a:ext uri="{9D8B030D-6E8A-4147-A177-3AD203B41FA5}">
                      <a16:colId xmlns:a16="http://schemas.microsoft.com/office/drawing/2014/main" val="20001"/>
                    </a:ext>
                  </a:extLst>
                </a:gridCol>
                <a:gridCol w="7951141">
                  <a:extLst>
                    <a:ext uri="{9D8B030D-6E8A-4147-A177-3AD203B41FA5}">
                      <a16:colId xmlns:a16="http://schemas.microsoft.com/office/drawing/2014/main" val="20002"/>
                    </a:ext>
                  </a:extLst>
                </a:gridCol>
              </a:tblGrid>
              <a:tr h="1036476">
                <a:tc>
                  <a:txBody>
                    <a:bodyPr/>
                    <a:lstStyle/>
                    <a:p>
                      <a:pPr algn="ctr">
                        <a:lnSpc>
                          <a:spcPts val="3359"/>
                        </a:lnSpc>
                        <a:defRPr/>
                      </a:pPr>
                      <a:r>
                        <a:rPr lang="en-US" sz="2400" b="1">
                          <a:solidFill>
                            <a:srgbClr val="006EB6"/>
                          </a:solidFill>
                          <a:latin typeface="gobCL Heavy"/>
                          <a:ea typeface="gobCL Heavy"/>
                          <a:cs typeface="gobCL Heavy"/>
                          <a:sym typeface="gobCL Heavy"/>
                        </a:rPr>
                        <a:t>FECHA</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a:txBody>
                    <a:bodyPr/>
                    <a:lstStyle/>
                    <a:p>
                      <a:pPr algn="ctr">
                        <a:lnSpc>
                          <a:spcPts val="3359"/>
                        </a:lnSpc>
                        <a:defRPr/>
                      </a:pPr>
                      <a:r>
                        <a:rPr lang="en-US" sz="2400" b="1">
                          <a:solidFill>
                            <a:srgbClr val="006EB6"/>
                          </a:solidFill>
                          <a:latin typeface="gobCL Heavy"/>
                          <a:ea typeface="gobCL Heavy"/>
                          <a:cs typeface="gobCL Heavy"/>
                          <a:sym typeface="gobCL Heavy"/>
                        </a:rPr>
                        <a:t>DÍA/HORA</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tc>
                  <a:txBody>
                    <a:bodyPr/>
                    <a:lstStyle/>
                    <a:p>
                      <a:pPr algn="ctr">
                        <a:lnSpc>
                          <a:spcPts val="3359"/>
                        </a:lnSpc>
                        <a:defRPr/>
                      </a:pPr>
                      <a:r>
                        <a:rPr lang="en-US" sz="2400" b="1">
                          <a:solidFill>
                            <a:srgbClr val="006EB6"/>
                          </a:solidFill>
                          <a:latin typeface="gobCL Heavy"/>
                          <a:ea typeface="gobCL Heavy"/>
                          <a:cs typeface="gobCL Heavy"/>
                          <a:sym typeface="gobCL Heavy"/>
                        </a:rPr>
                        <a:t>CONTENIDO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3905">
                <a:tc>
                  <a:txBody>
                    <a:bodyPr/>
                    <a:lstStyle/>
                    <a:p>
                      <a:pPr algn="ctr">
                        <a:lnSpc>
                          <a:spcPts val="3079"/>
                        </a:lnSpc>
                        <a:defRPr/>
                      </a:pPr>
                      <a:r>
                        <a:rPr lang="en-US" sz="2199">
                          <a:solidFill>
                            <a:srgbClr val="FFFFFF"/>
                          </a:solidFill>
                          <a:latin typeface="Roboto 2"/>
                          <a:ea typeface="Roboto 2"/>
                          <a:cs typeface="Roboto 2"/>
                          <a:sym typeface="Roboto 2"/>
                        </a:rPr>
                        <a:t>24 de junio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Martes</a:t>
                      </a:r>
                      <a:endParaRPr lang="en-US" sz="1100"/>
                    </a:p>
                    <a:p>
                      <a:pPr algn="ctr">
                        <a:lnSpc>
                          <a:spcPts val="3079"/>
                        </a:lnSpc>
                      </a:pPr>
                      <a:r>
                        <a:rPr lang="en-US" sz="2199">
                          <a:solidFill>
                            <a:srgbClr val="FFFFFF"/>
                          </a:solidFill>
                          <a:latin typeface="Roboto 3"/>
                          <a:ea typeface="Roboto 3"/>
                          <a:cs typeface="Roboto 3"/>
                          <a:sym typeface="Roboto 3"/>
                        </a:rPr>
                        <a:t>  20:30 a 21:00 horas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Entrega Primera Evaluación</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extLst>
                  <a:ext uri="{0D108BD9-81ED-4DB2-BD59-A6C34878D82A}">
                    <a16:rowId xmlns:a16="http://schemas.microsoft.com/office/drawing/2014/main" val="10001"/>
                  </a:ext>
                </a:extLst>
              </a:tr>
              <a:tr h="1703905">
                <a:tc>
                  <a:txBody>
                    <a:bodyPr/>
                    <a:lstStyle/>
                    <a:p>
                      <a:pPr algn="ctr">
                        <a:lnSpc>
                          <a:spcPts val="3079"/>
                        </a:lnSpc>
                        <a:defRPr/>
                      </a:pPr>
                      <a:r>
                        <a:rPr lang="en-US" sz="2199">
                          <a:solidFill>
                            <a:srgbClr val="FFFFFF"/>
                          </a:solidFill>
                          <a:latin typeface="Roboto 2"/>
                          <a:ea typeface="Roboto 2"/>
                          <a:cs typeface="Roboto 2"/>
                          <a:sym typeface="Roboto 2"/>
                        </a:rPr>
                        <a:t>08 de julio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Martes</a:t>
                      </a:r>
                      <a:endParaRPr lang="en-US" sz="1100"/>
                    </a:p>
                    <a:p>
                      <a:pPr algn="ctr">
                        <a:lnSpc>
                          <a:spcPts val="3079"/>
                        </a:lnSpc>
                      </a:pPr>
                      <a:r>
                        <a:rPr lang="en-US" sz="2199">
                          <a:solidFill>
                            <a:srgbClr val="FFFFFF"/>
                          </a:solidFill>
                          <a:latin typeface="Roboto 3"/>
                          <a:ea typeface="Roboto 3"/>
                          <a:cs typeface="Roboto 3"/>
                          <a:sym typeface="Roboto 3"/>
                        </a:rPr>
                        <a:t>  20:30 a 21:00 horas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Entrega Segunda Evaluación (desarrollo de caso)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extLst>
                  <a:ext uri="{0D108BD9-81ED-4DB2-BD59-A6C34878D82A}">
                    <a16:rowId xmlns:a16="http://schemas.microsoft.com/office/drawing/2014/main" val="10002"/>
                  </a:ext>
                </a:extLst>
              </a:tr>
              <a:tr h="1441531">
                <a:tc>
                  <a:txBody>
                    <a:bodyPr/>
                    <a:lstStyle/>
                    <a:p>
                      <a:pPr algn="ctr">
                        <a:lnSpc>
                          <a:spcPts val="3079"/>
                        </a:lnSpc>
                        <a:defRPr/>
                      </a:pPr>
                      <a:r>
                        <a:rPr lang="en-US" sz="2199">
                          <a:solidFill>
                            <a:srgbClr val="FFFFFF"/>
                          </a:solidFill>
                          <a:latin typeface="Roboto 2"/>
                          <a:ea typeface="Roboto 2"/>
                          <a:cs typeface="Roboto 2"/>
                          <a:sym typeface="Roboto 2"/>
                        </a:rPr>
                        <a:t>17 de julio</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Jueves</a:t>
                      </a:r>
                      <a:endParaRPr lang="en-US" sz="1100"/>
                    </a:p>
                    <a:p>
                      <a:pPr algn="ctr">
                        <a:lnSpc>
                          <a:spcPts val="3079"/>
                        </a:lnSpc>
                      </a:pPr>
                      <a:r>
                        <a:rPr lang="en-US" sz="2199">
                          <a:solidFill>
                            <a:srgbClr val="FFFFFF"/>
                          </a:solidFill>
                          <a:latin typeface="Roboto 3"/>
                          <a:ea typeface="Roboto 3"/>
                          <a:cs typeface="Roboto 3"/>
                          <a:sym typeface="Roboto 3"/>
                        </a:rPr>
                        <a:t>18:30 a 20:30 horas</a:t>
                      </a:r>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079"/>
                        </a:lnSpc>
                        <a:defRPr/>
                      </a:pPr>
                      <a:r>
                        <a:rPr lang="en-US" sz="2199">
                          <a:solidFill>
                            <a:srgbClr val="FFFFFF"/>
                          </a:solidFill>
                          <a:latin typeface="Roboto 3"/>
                          <a:ea typeface="Roboto 3"/>
                          <a:cs typeface="Roboto 3"/>
                          <a:sym typeface="Roboto 3"/>
                        </a:rPr>
                        <a:t>Plenario presentación de casos </a:t>
                      </a:r>
                      <a:endParaRPr lang="en-US" sz="1100"/>
                    </a:p>
                  </a:txBody>
                  <a:tcPr marL="28575" marR="28575" marT="28575" marB="28575"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9588C"/>
        </a:solidFill>
        <a:effectLst/>
      </p:bgPr>
    </p:bg>
    <p:spTree>
      <p:nvGrpSpPr>
        <p:cNvPr id="1" name=""/>
        <p:cNvGrpSpPr/>
        <p:nvPr/>
      </p:nvGrpSpPr>
      <p:grpSpPr>
        <a:xfrm>
          <a:off x="0" y="0"/>
          <a:ext cx="0" cy="0"/>
          <a:chOff x="0" y="0"/>
          <a:chExt cx="0" cy="0"/>
        </a:xfrm>
      </p:grpSpPr>
      <p:sp>
        <p:nvSpPr>
          <p:cNvPr id="2" name="Freeform 2"/>
          <p:cNvSpPr/>
          <p:nvPr/>
        </p:nvSpPr>
        <p:spPr>
          <a:xfrm>
            <a:off x="-674206" y="1609716"/>
            <a:ext cx="10526119" cy="10526119"/>
          </a:xfrm>
          <a:custGeom>
            <a:avLst/>
            <a:gdLst/>
            <a:ahLst/>
            <a:cxnLst/>
            <a:rect l="l" t="t" r="r" b="b"/>
            <a:pathLst>
              <a:path w="10526119" h="10526119">
                <a:moveTo>
                  <a:pt x="0" y="0"/>
                </a:moveTo>
                <a:lnTo>
                  <a:pt x="10526119" y="0"/>
                </a:lnTo>
                <a:lnTo>
                  <a:pt x="10526119" y="10526119"/>
                </a:lnTo>
                <a:lnTo>
                  <a:pt x="0" y="10526119"/>
                </a:lnTo>
                <a:lnTo>
                  <a:pt x="0" y="0"/>
                </a:lnTo>
                <a:close/>
              </a:path>
            </a:pathLst>
          </a:custGeom>
          <a:blipFill>
            <a:blip r:embed="rId2"/>
            <a:stretch>
              <a:fillRect/>
            </a:stretch>
          </a:blipFill>
        </p:spPr>
        <p:txBody>
          <a:bodyPr/>
          <a:lstStyle/>
          <a:p>
            <a:endParaRPr lang="es-ES_tradnl"/>
          </a:p>
        </p:txBody>
      </p:sp>
      <p:grpSp>
        <p:nvGrpSpPr>
          <p:cNvPr id="3" name="Group 3"/>
          <p:cNvGrpSpPr/>
          <p:nvPr/>
        </p:nvGrpSpPr>
        <p:grpSpPr>
          <a:xfrm>
            <a:off x="10584652" y="5545569"/>
            <a:ext cx="6178977" cy="767117"/>
            <a:chOff x="0" y="0"/>
            <a:chExt cx="8238636" cy="1022822"/>
          </a:xfrm>
        </p:grpSpPr>
        <p:grpSp>
          <p:nvGrpSpPr>
            <p:cNvPr id="4" name="Group 4"/>
            <p:cNvGrpSpPr/>
            <p:nvPr/>
          </p:nvGrpSpPr>
          <p:grpSpPr>
            <a:xfrm>
              <a:off x="0" y="0"/>
              <a:ext cx="8238636" cy="1022822"/>
              <a:chOff x="0" y="0"/>
              <a:chExt cx="4022831" cy="499432"/>
            </a:xfrm>
          </p:grpSpPr>
          <p:sp>
            <p:nvSpPr>
              <p:cNvPr id="5" name="Freeform 5"/>
              <p:cNvSpPr/>
              <p:nvPr/>
            </p:nvSpPr>
            <p:spPr>
              <a:xfrm>
                <a:off x="0" y="0"/>
                <a:ext cx="4022831" cy="499432"/>
              </a:xfrm>
              <a:custGeom>
                <a:avLst/>
                <a:gdLst/>
                <a:ahLst/>
                <a:cxnLst/>
                <a:rect l="l" t="t" r="r" b="b"/>
                <a:pathLst>
                  <a:path w="4022831" h="499432">
                    <a:moveTo>
                      <a:pt x="25546" y="0"/>
                    </a:moveTo>
                    <a:lnTo>
                      <a:pt x="3997285" y="0"/>
                    </a:lnTo>
                    <a:cubicBezTo>
                      <a:pt x="4004061" y="0"/>
                      <a:pt x="4010558" y="2691"/>
                      <a:pt x="4015349" y="7482"/>
                    </a:cubicBezTo>
                    <a:cubicBezTo>
                      <a:pt x="4020140" y="12273"/>
                      <a:pt x="4022831" y="18771"/>
                      <a:pt x="4022831" y="25546"/>
                    </a:cubicBezTo>
                    <a:lnTo>
                      <a:pt x="4022831" y="473887"/>
                    </a:lnTo>
                    <a:cubicBezTo>
                      <a:pt x="4022831" y="480662"/>
                      <a:pt x="4020140" y="487159"/>
                      <a:pt x="4015349" y="491950"/>
                    </a:cubicBezTo>
                    <a:cubicBezTo>
                      <a:pt x="4010558" y="496741"/>
                      <a:pt x="4004061" y="499432"/>
                      <a:pt x="3997285" y="499432"/>
                    </a:cubicBezTo>
                    <a:lnTo>
                      <a:pt x="25546" y="499432"/>
                    </a:lnTo>
                    <a:cubicBezTo>
                      <a:pt x="11437" y="499432"/>
                      <a:pt x="0" y="487995"/>
                      <a:pt x="0" y="473887"/>
                    </a:cubicBezTo>
                    <a:lnTo>
                      <a:pt x="0" y="25546"/>
                    </a:lnTo>
                    <a:cubicBezTo>
                      <a:pt x="0" y="18771"/>
                      <a:pt x="2691" y="12273"/>
                      <a:pt x="7482" y="7482"/>
                    </a:cubicBezTo>
                    <a:cubicBezTo>
                      <a:pt x="12273" y="2691"/>
                      <a:pt x="18771" y="0"/>
                      <a:pt x="25546" y="0"/>
                    </a:cubicBezTo>
                    <a:close/>
                  </a:path>
                </a:pathLst>
              </a:custGeom>
              <a:solidFill>
                <a:srgbClr val="006EB6"/>
              </a:solidFill>
            </p:spPr>
            <p:txBody>
              <a:bodyPr/>
              <a:lstStyle/>
              <a:p>
                <a:endParaRPr lang="es-ES_tradnl"/>
              </a:p>
            </p:txBody>
          </p:sp>
          <p:sp>
            <p:nvSpPr>
              <p:cNvPr id="6" name="TextBox 6"/>
              <p:cNvSpPr txBox="1"/>
              <p:nvPr/>
            </p:nvSpPr>
            <p:spPr>
              <a:xfrm>
                <a:off x="0" y="-28575"/>
                <a:ext cx="4022831" cy="528007"/>
              </a:xfrm>
              <a:prstGeom prst="rect">
                <a:avLst/>
              </a:prstGeom>
            </p:spPr>
            <p:txBody>
              <a:bodyPr lIns="50800" tIns="50800" rIns="50800" bIns="50800" rtlCol="0" anchor="ctr"/>
              <a:lstStyle/>
              <a:p>
                <a:pPr algn="ctr">
                  <a:lnSpc>
                    <a:spcPts val="1540"/>
                  </a:lnSpc>
                </a:pPr>
                <a:endParaRPr/>
              </a:p>
            </p:txBody>
          </p:sp>
        </p:grpSp>
        <p:sp>
          <p:nvSpPr>
            <p:cNvPr id="7" name="TextBox 7"/>
            <p:cNvSpPr txBox="1"/>
            <p:nvPr/>
          </p:nvSpPr>
          <p:spPr>
            <a:xfrm>
              <a:off x="312702" y="30675"/>
              <a:ext cx="7613232" cy="856697"/>
            </a:xfrm>
            <a:prstGeom prst="rect">
              <a:avLst/>
            </a:prstGeom>
          </p:spPr>
          <p:txBody>
            <a:bodyPr lIns="0" tIns="0" rIns="0" bIns="0" rtlCol="0" anchor="t">
              <a:spAutoFit/>
            </a:bodyPr>
            <a:lstStyle/>
            <a:p>
              <a:pPr algn="ctr">
                <a:lnSpc>
                  <a:spcPts val="5081"/>
                </a:lnSpc>
              </a:pPr>
              <a:r>
                <a:rPr lang="en-US" sz="3629" b="1">
                  <a:solidFill>
                    <a:srgbClr val="FFFFFF"/>
                  </a:solidFill>
                  <a:latin typeface="gobCL Heavy"/>
                  <a:ea typeface="gobCL Heavy"/>
                  <a:cs typeface="gobCL Heavy"/>
                  <a:sym typeface="gobCL Heavy"/>
                </a:rPr>
                <a:t>RUTA DE APRENDIZAJE</a:t>
              </a:r>
            </a:p>
          </p:txBody>
        </p:sp>
      </p:grpSp>
      <p:sp>
        <p:nvSpPr>
          <p:cNvPr id="8" name="Freeform 8"/>
          <p:cNvSpPr/>
          <p:nvPr/>
        </p:nvSpPr>
        <p:spPr>
          <a:xfrm>
            <a:off x="0" y="-1084656"/>
            <a:ext cx="10427330" cy="2169311"/>
          </a:xfrm>
          <a:custGeom>
            <a:avLst/>
            <a:gdLst/>
            <a:ahLst/>
            <a:cxnLst/>
            <a:rect l="l" t="t" r="r" b="b"/>
            <a:pathLst>
              <a:path w="10427330" h="2169311">
                <a:moveTo>
                  <a:pt x="0" y="0"/>
                </a:moveTo>
                <a:lnTo>
                  <a:pt x="10427330" y="0"/>
                </a:lnTo>
                <a:lnTo>
                  <a:pt x="10427330" y="2169312"/>
                </a:lnTo>
                <a:lnTo>
                  <a:pt x="0" y="2169312"/>
                </a:lnTo>
                <a:lnTo>
                  <a:pt x="0" y="0"/>
                </a:lnTo>
                <a:close/>
              </a:path>
            </a:pathLst>
          </a:custGeom>
          <a:blipFill>
            <a:blip r:embed="rId3"/>
            <a:stretch>
              <a:fillRect t="-853" b="-853"/>
            </a:stretch>
          </a:blipFill>
        </p:spPr>
        <p:txBody>
          <a:bodyPr/>
          <a:lstStyle/>
          <a:p>
            <a:endParaRPr lang="es-ES_tradnl"/>
          </a:p>
        </p:txBody>
      </p:sp>
      <p:sp>
        <p:nvSpPr>
          <p:cNvPr id="9" name="Freeform 9"/>
          <p:cNvSpPr/>
          <p:nvPr/>
        </p:nvSpPr>
        <p:spPr>
          <a:xfrm rot="-5400000">
            <a:off x="13729527" y="-2775249"/>
            <a:ext cx="5451477" cy="3665468"/>
          </a:xfrm>
          <a:custGeom>
            <a:avLst/>
            <a:gdLst/>
            <a:ahLst/>
            <a:cxnLst/>
            <a:rect l="l" t="t" r="r" b="b"/>
            <a:pathLst>
              <a:path w="5451477" h="3665468">
                <a:moveTo>
                  <a:pt x="0" y="0"/>
                </a:moveTo>
                <a:lnTo>
                  <a:pt x="5451478" y="0"/>
                </a:lnTo>
                <a:lnTo>
                  <a:pt x="5451478" y="3665468"/>
                </a:lnTo>
                <a:lnTo>
                  <a:pt x="0" y="3665468"/>
                </a:lnTo>
                <a:lnTo>
                  <a:pt x="0" y="0"/>
                </a:lnTo>
                <a:close/>
              </a:path>
            </a:pathLst>
          </a:custGeom>
          <a:blipFill>
            <a:blip r:embed="rId4"/>
            <a:stretch>
              <a:fillRect l="-3642" r="-3642"/>
            </a:stretch>
          </a:blipFill>
        </p:spPr>
        <p:txBody>
          <a:bodyPr/>
          <a:lstStyle/>
          <a:p>
            <a:endParaRPr lang="es-ES_tradnl"/>
          </a:p>
        </p:txBody>
      </p:sp>
      <p:sp>
        <p:nvSpPr>
          <p:cNvPr id="10" name="Freeform 10"/>
          <p:cNvSpPr/>
          <p:nvPr/>
        </p:nvSpPr>
        <p:spPr>
          <a:xfrm>
            <a:off x="10156560" y="7947816"/>
            <a:ext cx="3517581" cy="1826947"/>
          </a:xfrm>
          <a:custGeom>
            <a:avLst/>
            <a:gdLst/>
            <a:ahLst/>
            <a:cxnLst/>
            <a:rect l="l" t="t" r="r" b="b"/>
            <a:pathLst>
              <a:path w="3517581" h="1826947">
                <a:moveTo>
                  <a:pt x="0" y="0"/>
                </a:moveTo>
                <a:lnTo>
                  <a:pt x="3517581" y="0"/>
                </a:lnTo>
                <a:lnTo>
                  <a:pt x="3517581" y="1826947"/>
                </a:lnTo>
                <a:lnTo>
                  <a:pt x="0" y="1826947"/>
                </a:lnTo>
                <a:lnTo>
                  <a:pt x="0" y="0"/>
                </a:lnTo>
                <a:close/>
              </a:path>
            </a:pathLst>
          </a:custGeom>
          <a:blipFill>
            <a:blip r:embed="rId5"/>
            <a:stretch>
              <a:fillRect l="-104369" t="-9743" r="-20241" b="-6089"/>
            </a:stretch>
          </a:blipFill>
        </p:spPr>
        <p:txBody>
          <a:bodyPr/>
          <a:lstStyle/>
          <a:p>
            <a:endParaRPr lang="es-ES_tradnl"/>
          </a:p>
        </p:txBody>
      </p:sp>
      <p:sp>
        <p:nvSpPr>
          <p:cNvPr id="11" name="Freeform 11"/>
          <p:cNvSpPr/>
          <p:nvPr/>
        </p:nvSpPr>
        <p:spPr>
          <a:xfrm>
            <a:off x="13847964" y="8051632"/>
            <a:ext cx="3411336" cy="1619314"/>
          </a:xfrm>
          <a:custGeom>
            <a:avLst/>
            <a:gdLst/>
            <a:ahLst/>
            <a:cxnLst/>
            <a:rect l="l" t="t" r="r" b="b"/>
            <a:pathLst>
              <a:path w="3411336" h="1619314">
                <a:moveTo>
                  <a:pt x="0" y="0"/>
                </a:moveTo>
                <a:lnTo>
                  <a:pt x="3411336" y="0"/>
                </a:lnTo>
                <a:lnTo>
                  <a:pt x="3411336" y="1619314"/>
                </a:lnTo>
                <a:lnTo>
                  <a:pt x="0" y="1619314"/>
                </a:lnTo>
                <a:lnTo>
                  <a:pt x="0" y="0"/>
                </a:lnTo>
                <a:close/>
              </a:path>
            </a:pathLst>
          </a:custGeom>
          <a:blipFill>
            <a:blip r:embed="rId6"/>
            <a:stretch>
              <a:fillRect/>
            </a:stretch>
          </a:blipFill>
        </p:spPr>
        <p:txBody>
          <a:bodyPr/>
          <a:lstStyle/>
          <a:p>
            <a:endParaRPr lang="es-ES_tradnl"/>
          </a:p>
        </p:txBody>
      </p:sp>
      <p:pic>
        <p:nvPicPr>
          <p:cNvPr id="12" name="Picture 12"/>
          <p:cNvPicPr>
            <a:picLocks noChangeAspect="1"/>
          </p:cNvPicPr>
          <p:nvPr/>
        </p:nvPicPr>
        <p:blipFill>
          <a:blip r:embed="rId7"/>
          <a:srcRect/>
          <a:stretch>
            <a:fillRect/>
          </a:stretch>
        </p:blipFill>
        <p:spPr>
          <a:xfrm>
            <a:off x="1447497" y="3147553"/>
            <a:ext cx="6282713" cy="7139447"/>
          </a:xfrm>
          <a:prstGeom prst="rect">
            <a:avLst/>
          </a:prstGeom>
        </p:spPr>
      </p:pic>
      <p:sp>
        <p:nvSpPr>
          <p:cNvPr id="13" name="TextBox 13"/>
          <p:cNvSpPr txBox="1"/>
          <p:nvPr/>
        </p:nvSpPr>
        <p:spPr>
          <a:xfrm>
            <a:off x="12600337" y="3118978"/>
            <a:ext cx="2147607" cy="791461"/>
          </a:xfrm>
          <a:prstGeom prst="rect">
            <a:avLst/>
          </a:prstGeom>
        </p:spPr>
        <p:txBody>
          <a:bodyPr lIns="0" tIns="0" rIns="0" bIns="0" rtlCol="0" anchor="t">
            <a:spAutoFit/>
          </a:bodyPr>
          <a:lstStyle/>
          <a:p>
            <a:pPr algn="l">
              <a:lnSpc>
                <a:spcPts val="5762"/>
              </a:lnSpc>
            </a:pPr>
            <a:r>
              <a:rPr lang="en-US" sz="4925" b="1">
                <a:solidFill>
                  <a:srgbClr val="FFFFFF"/>
                </a:solidFill>
                <a:latin typeface="gobCL Heavy"/>
                <a:ea typeface="gobCL Heavy"/>
                <a:cs typeface="gobCL Heavy"/>
                <a:sym typeface="gobCL Heavy"/>
              </a:rPr>
              <a:t>CURSO</a:t>
            </a:r>
          </a:p>
        </p:txBody>
      </p:sp>
      <p:sp>
        <p:nvSpPr>
          <p:cNvPr id="14" name="TextBox 14"/>
          <p:cNvSpPr txBox="1"/>
          <p:nvPr/>
        </p:nvSpPr>
        <p:spPr>
          <a:xfrm>
            <a:off x="9926280" y="4010212"/>
            <a:ext cx="7843369" cy="1088248"/>
          </a:xfrm>
          <a:prstGeom prst="rect">
            <a:avLst/>
          </a:prstGeom>
        </p:spPr>
        <p:txBody>
          <a:bodyPr lIns="0" tIns="0" rIns="0" bIns="0" rtlCol="0" anchor="t">
            <a:spAutoFit/>
          </a:bodyPr>
          <a:lstStyle/>
          <a:p>
            <a:pPr algn="ctr">
              <a:lnSpc>
                <a:spcPts val="4231"/>
              </a:lnSpc>
            </a:pPr>
            <a:r>
              <a:rPr lang="en-US" sz="4189">
                <a:solidFill>
                  <a:srgbClr val="FFFFFF"/>
                </a:solidFill>
                <a:latin typeface="Roboto 2"/>
                <a:ea typeface="Roboto 2"/>
                <a:cs typeface="Roboto 2"/>
                <a:sym typeface="Roboto 2"/>
              </a:rPr>
              <a:t>Tributación en las Reorganizaciones Empresariales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572</Words>
  <Application>Microsoft Macintosh PowerPoint</Application>
  <PresentationFormat>Personalizado</PresentationFormat>
  <Paragraphs>130</Paragraphs>
  <Slides>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9</vt:i4>
      </vt:variant>
    </vt:vector>
  </HeadingPairs>
  <TitlesOfParts>
    <vt:vector size="19" baseType="lpstr">
      <vt:lpstr>gobCL Heavy</vt:lpstr>
      <vt:lpstr>Roboto 2</vt:lpstr>
      <vt:lpstr>Roboto 1</vt:lpstr>
      <vt:lpstr>Arial</vt:lpstr>
      <vt:lpstr>Roboto 3 Bold</vt:lpstr>
      <vt:lpstr>Roboto Condensed</vt:lpstr>
      <vt:lpstr>Barlow Condensed Bold Italics</vt:lpstr>
      <vt:lpstr>Calibri</vt:lpstr>
      <vt:lpstr>Roboto 3</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Ruta de aprendizaje Curso Tributación en las reorganizaciones empresariales</dc:title>
  <cp:lastModifiedBy>Nicolás Alonso Vera</cp:lastModifiedBy>
  <cp:revision>2</cp:revision>
  <dcterms:created xsi:type="dcterms:W3CDTF">2006-08-16T00:00:00Z</dcterms:created>
  <dcterms:modified xsi:type="dcterms:W3CDTF">2025-05-26T18:16:42Z</dcterms:modified>
  <dc:identifier>DAGllXkX3hE</dc:identifier>
</cp:coreProperties>
</file>